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5" autoAdjust="0"/>
    <p:restoredTop sz="94660"/>
  </p:normalViewPr>
  <p:slideViewPr>
    <p:cSldViewPr snapToGrid="0">
      <p:cViewPr varScale="1">
        <p:scale>
          <a:sx n="117" d="100"/>
          <a:sy n="117" d="100"/>
        </p:scale>
        <p:origin x="2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6CD6B6-B6DF-01AD-A697-FEFD2433BE3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2635880-4A7A-DCF6-74EA-F8821D5130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7D3A8D5-9E37-6B7E-0951-4BAC20EC414C}"/>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C65D0A5F-4DDB-551F-723C-4E0EDB171B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228FBAF-BBB6-F285-A4B4-E208A5067741}"/>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1567052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AA0F8-2677-472A-6F4D-1DB96532FB5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9D27C42-857B-F8B1-B49C-035049C1638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A6E22B8-AB7E-427A-6D2D-354F6B14DFAE}"/>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9C67082A-B269-19B2-B515-095F5FDD58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C316862-22D4-9C8E-85EC-BBD1F7CA3F66}"/>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1084060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7F34E3-8C7C-5722-ED95-D7207231FC5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15AD492-022C-6E0A-FB9D-7E2B2F19AE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27C1910-39A9-755B-6492-960CD62F6739}"/>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6B0E646F-1330-B6C5-3FE0-9997415C720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1C28866-C764-B788-25B7-A126E4DD6192}"/>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211649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7DD5BE-8A22-58DA-2EA1-A944FC55DCF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19337D4-77AC-8615-228D-640ED5A5608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86385DE-DC9E-50EF-999B-7732315CA5A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8526F53-8C91-2E4D-6C64-C470A68BDD70}"/>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6" name="Espace réservé du pied de page 5">
            <a:extLst>
              <a:ext uri="{FF2B5EF4-FFF2-40B4-BE49-F238E27FC236}">
                <a16:creationId xmlns:a16="http://schemas.microsoft.com/office/drawing/2014/main" id="{1ADD2126-F08C-0A68-C10F-60B28DEA5E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6F77432-9022-4F7C-A56B-D4BB97409ECC}"/>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172006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A833D5-E260-847E-057B-43BC3F03B95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2BB7EC0-A4E1-5EC6-19CC-8E901D7A3E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DC3021C-7C81-A7B7-2FBA-E6DEBFD8F04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B53ECD1-BF09-A062-3F1D-D05EA7BC4A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3CE98AE-7CBD-5F5E-112B-B145C56AEF7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DA3FE20E-7FC2-BA18-ABFF-DCB97A5CC1AF}"/>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8" name="Espace réservé du pied de page 7">
            <a:extLst>
              <a:ext uri="{FF2B5EF4-FFF2-40B4-BE49-F238E27FC236}">
                <a16:creationId xmlns:a16="http://schemas.microsoft.com/office/drawing/2014/main" id="{2149DC5C-F035-4189-E019-DD7BA1C3954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D2E811A-3026-4AB0-3780-CDC97A5F9866}"/>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426304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1EE6B-411E-4135-D432-4395ADD3889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B11FBCE-4169-D90F-E041-163CD98E3FC4}"/>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4" name="Espace réservé du pied de page 3">
            <a:extLst>
              <a:ext uri="{FF2B5EF4-FFF2-40B4-BE49-F238E27FC236}">
                <a16:creationId xmlns:a16="http://schemas.microsoft.com/office/drawing/2014/main" id="{7A80DE88-7EF3-B160-EE06-BE1054BF734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E28E664-A5DE-DDCF-E3E1-2B72771A7C35}"/>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976883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158A89F-794A-95F1-CC08-B1B9A2E30162}"/>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3" name="Espace réservé du pied de page 2">
            <a:extLst>
              <a:ext uri="{FF2B5EF4-FFF2-40B4-BE49-F238E27FC236}">
                <a16:creationId xmlns:a16="http://schemas.microsoft.com/office/drawing/2014/main" id="{E2D49D2C-689B-40D6-CCD4-CCB835E0C23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2FB5DDC-52B4-DFAB-35F2-DD1319676ECD}"/>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773785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FCF5F-5971-F8A8-131D-2FAE856BD1D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DB7EB5C-7C10-C5CF-DF79-D3189F07E2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322A4E9-0FF7-40BD-CBBD-1AB283856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479EB6D-0596-13D5-4F3A-FF728B781A1D}"/>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6" name="Espace réservé du pied de page 5">
            <a:extLst>
              <a:ext uri="{FF2B5EF4-FFF2-40B4-BE49-F238E27FC236}">
                <a16:creationId xmlns:a16="http://schemas.microsoft.com/office/drawing/2014/main" id="{CCBBE260-139C-3C38-1400-9AE960DFDC5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A820E1-E119-B572-6752-D404B2A0289D}"/>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369436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3005D5-F904-9F9B-238E-5BC5F11AD67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998F36B-A0EA-BF9C-B6EE-A8EC2FBB21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B0ABF33-EE2A-BAA7-D42B-ED1661CF92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8DCB4FC-43A3-229A-9ADF-D6726ED19431}"/>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6" name="Espace réservé du pied de page 5">
            <a:extLst>
              <a:ext uri="{FF2B5EF4-FFF2-40B4-BE49-F238E27FC236}">
                <a16:creationId xmlns:a16="http://schemas.microsoft.com/office/drawing/2014/main" id="{F3991AE2-2E30-7677-73FE-1F35723BF54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5280184-31CC-F0ED-01AD-BA5DE95F9EF5}"/>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517450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1452C5-54E5-A814-343C-127C3CFAF2F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40B43D9-81C2-6BD0-4B58-E8AA65A0E85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9C7134-A2D4-67A8-B98C-9AE3D8DA6CC1}"/>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8A2ED51C-646D-978F-6AF5-13A70D2F18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FB66C6-8B7A-3659-FC60-54A8B39D684D}"/>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3784645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BEA485B-B278-3790-4BEC-8F15D8AB20D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DC6934A-B595-18FE-F6DE-3C067FA6297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B7AFA24-BCB0-52C2-1298-A99EFEF0BED9}"/>
              </a:ext>
            </a:extLst>
          </p:cNvPr>
          <p:cNvSpPr>
            <a:spLocks noGrp="1"/>
          </p:cNvSpPr>
          <p:nvPr>
            <p:ph type="dt" sz="half" idx="10"/>
          </p:nvPr>
        </p:nvSpPr>
        <p:spPr/>
        <p:txBody>
          <a:body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75C61ECF-8092-C421-3C9A-15CB64E9A9C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43F53A-5873-ACB4-3037-2593146FB9F2}"/>
              </a:ext>
            </a:extLst>
          </p:cNvPr>
          <p:cNvSpPr>
            <a:spLocks noGrp="1"/>
          </p:cNvSpPr>
          <p:nvPr>
            <p:ph type="sldNum" sz="quarter" idx="12"/>
          </p:nvPr>
        </p:nvSpPr>
        <p:spPr/>
        <p:txBody>
          <a:bodyPr/>
          <a:lstStyle/>
          <a:p>
            <a:fld id="{D1474709-107D-4A38-8017-2745DBA919C7}" type="slidenum">
              <a:rPr lang="fr-FR" smtClean="0"/>
              <a:t>‹N°›</a:t>
            </a:fld>
            <a:endParaRPr lang="fr-FR"/>
          </a:p>
        </p:txBody>
      </p:sp>
    </p:spTree>
    <p:extLst>
      <p:ext uri="{BB962C8B-B14F-4D97-AF65-F5344CB8AC3E}">
        <p14:creationId xmlns:p14="http://schemas.microsoft.com/office/powerpoint/2010/main" val="2418160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1B505FF-5E60-E6A6-9C29-423C1BABCF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B383907-3ED3-E80C-576D-5D76D76139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784348E-CD6B-0066-DB4D-ADE9638093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C84BC0-0DF0-43D1-B9B9-57E26BEAA7AF}" type="datetimeFigureOut">
              <a:rPr lang="fr-FR" smtClean="0"/>
              <a:t>18/06/2026</a:t>
            </a:fld>
            <a:endParaRPr lang="fr-FR"/>
          </a:p>
        </p:txBody>
      </p:sp>
      <p:sp>
        <p:nvSpPr>
          <p:cNvPr id="5" name="Espace réservé du pied de page 4">
            <a:extLst>
              <a:ext uri="{FF2B5EF4-FFF2-40B4-BE49-F238E27FC236}">
                <a16:creationId xmlns:a16="http://schemas.microsoft.com/office/drawing/2014/main" id="{DD011408-461A-C8DF-AE47-DE5F4C3D1F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E78A7E0-C29E-239E-6E26-B872A7C572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474709-107D-4A38-8017-2745DBA919C7}" type="slidenum">
              <a:rPr lang="fr-FR" smtClean="0"/>
              <a:t>‹N°›</a:t>
            </a:fld>
            <a:endParaRPr lang="fr-FR"/>
          </a:p>
        </p:txBody>
      </p:sp>
    </p:spTree>
    <p:extLst>
      <p:ext uri="{BB962C8B-B14F-4D97-AF65-F5344CB8AC3E}">
        <p14:creationId xmlns:p14="http://schemas.microsoft.com/office/powerpoint/2010/main" val="688833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5CFFED-BF39-ED4B-2A5D-C4422219E9F6}"/>
              </a:ext>
            </a:extLst>
          </p:cNvPr>
          <p:cNvSpPr>
            <a:spLocks noGrp="1"/>
          </p:cNvSpPr>
          <p:nvPr>
            <p:ph type="ctrTitle"/>
          </p:nvPr>
        </p:nvSpPr>
        <p:spPr>
          <a:xfrm>
            <a:off x="1524000" y="1538741"/>
            <a:ext cx="9144000" cy="2387600"/>
          </a:xfrm>
        </p:spPr>
        <p:txBody>
          <a:bodyPr/>
          <a:lstStyle/>
          <a:p>
            <a:r>
              <a:rPr lang="fr-FR" dirty="0"/>
              <a:t>Site de l’ACTAS</a:t>
            </a:r>
          </a:p>
        </p:txBody>
      </p:sp>
      <p:sp>
        <p:nvSpPr>
          <p:cNvPr id="3" name="Sous-titre 2">
            <a:extLst>
              <a:ext uri="{FF2B5EF4-FFF2-40B4-BE49-F238E27FC236}">
                <a16:creationId xmlns:a16="http://schemas.microsoft.com/office/drawing/2014/main" id="{01583EE2-6C08-FBE9-992F-C72BC08E96A8}"/>
              </a:ext>
            </a:extLst>
          </p:cNvPr>
          <p:cNvSpPr>
            <a:spLocks noGrp="1"/>
          </p:cNvSpPr>
          <p:nvPr>
            <p:ph type="subTitle" idx="1"/>
          </p:nvPr>
        </p:nvSpPr>
        <p:spPr>
          <a:xfrm>
            <a:off x="1524000" y="4018416"/>
            <a:ext cx="9144000" cy="1655762"/>
          </a:xfrm>
        </p:spPr>
        <p:txBody>
          <a:bodyPr>
            <a:normAutofit lnSpcReduction="10000"/>
          </a:bodyPr>
          <a:lstStyle/>
          <a:p>
            <a:r>
              <a:rPr lang="fr-FR" dirty="0"/>
              <a:t>Fonctionnalités dédiées aux délégués territoriaux et thématiques</a:t>
            </a:r>
          </a:p>
          <a:p>
            <a:r>
              <a:rPr lang="fr-FR" dirty="0"/>
              <a:t>et aux membres des délégations territoriales et thématiques</a:t>
            </a:r>
          </a:p>
          <a:p>
            <a:endParaRPr lang="fr-FR" dirty="0"/>
          </a:p>
          <a:p>
            <a:r>
              <a:rPr lang="fr-FR" dirty="0"/>
              <a:t>Réunion du 18 juin 2026</a:t>
            </a:r>
          </a:p>
        </p:txBody>
      </p:sp>
      <p:pic>
        <p:nvPicPr>
          <p:cNvPr id="4" name="Image 3">
            <a:extLst>
              <a:ext uri="{FF2B5EF4-FFF2-40B4-BE49-F238E27FC236}">
                <a16:creationId xmlns:a16="http://schemas.microsoft.com/office/drawing/2014/main" id="{C1E5947C-E568-9941-DA14-BD06884D02D1}"/>
              </a:ext>
            </a:extLst>
          </p:cNvPr>
          <p:cNvPicPr>
            <a:picLocks noChangeAspect="1"/>
          </p:cNvPicPr>
          <p:nvPr/>
        </p:nvPicPr>
        <p:blipFill>
          <a:blip r:embed="rId2"/>
          <a:stretch>
            <a:fillRect/>
          </a:stretch>
        </p:blipFill>
        <p:spPr>
          <a:xfrm>
            <a:off x="4871194" y="1660745"/>
            <a:ext cx="2449612" cy="878347"/>
          </a:xfrm>
          <a:prstGeom prst="rect">
            <a:avLst/>
          </a:prstGeom>
        </p:spPr>
      </p:pic>
    </p:spTree>
    <p:extLst>
      <p:ext uri="{BB962C8B-B14F-4D97-AF65-F5344CB8AC3E}">
        <p14:creationId xmlns:p14="http://schemas.microsoft.com/office/powerpoint/2010/main" val="398228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27AC19-746E-C2A2-FBC1-416840BF2361}"/>
              </a:ext>
            </a:extLst>
          </p:cNvPr>
          <p:cNvSpPr>
            <a:spLocks noGrp="1"/>
          </p:cNvSpPr>
          <p:nvPr>
            <p:ph type="title"/>
          </p:nvPr>
        </p:nvSpPr>
        <p:spPr/>
        <p:txBody>
          <a:bodyPr/>
          <a:lstStyle/>
          <a:p>
            <a:r>
              <a:rPr lang="fr-FR" dirty="0"/>
              <a:t>Quelques rappels rapides</a:t>
            </a:r>
          </a:p>
        </p:txBody>
      </p:sp>
      <p:sp>
        <p:nvSpPr>
          <p:cNvPr id="3" name="Espace réservé du contenu 2">
            <a:extLst>
              <a:ext uri="{FF2B5EF4-FFF2-40B4-BE49-F238E27FC236}">
                <a16:creationId xmlns:a16="http://schemas.microsoft.com/office/drawing/2014/main" id="{25FF77F0-168B-86AF-2C81-3966EF1D2549}"/>
              </a:ext>
            </a:extLst>
          </p:cNvPr>
          <p:cNvSpPr>
            <a:spLocks noGrp="1"/>
          </p:cNvSpPr>
          <p:nvPr>
            <p:ph idx="1"/>
          </p:nvPr>
        </p:nvSpPr>
        <p:spPr/>
        <p:txBody>
          <a:bodyPr/>
          <a:lstStyle/>
          <a:p>
            <a:r>
              <a:rPr lang="fr-FR" b="1" dirty="0"/>
              <a:t>Les adhérents de l’ACTAS eux-mêmes peuvent désormais contribuer directement </a:t>
            </a:r>
            <a:r>
              <a:rPr lang="fr-FR" dirty="0"/>
              <a:t>et proposer des contenus de façon collaborative, c’était l’un des objectifs majeurs du nouveau site.</a:t>
            </a:r>
          </a:p>
          <a:p>
            <a:r>
              <a:rPr lang="fr-FR" b="1" dirty="0"/>
              <a:t>Les contenus proposés font l’objet d’une modération. </a:t>
            </a:r>
            <a:r>
              <a:rPr lang="fr-FR" dirty="0"/>
              <a:t>Une fois créés, l’administrateur du site est avisé de leur dépôt et peut ensuite en confirmer la mise en ligne facilement.</a:t>
            </a:r>
          </a:p>
          <a:p>
            <a:r>
              <a:rPr lang="fr-FR" b="1" dirty="0"/>
              <a:t>Parmi les différents types de contenus, </a:t>
            </a:r>
            <a:r>
              <a:rPr lang="fr-FR" dirty="0"/>
              <a:t>certains</a:t>
            </a:r>
            <a:r>
              <a:rPr lang="fr-FR" b="1" dirty="0"/>
              <a:t> </a:t>
            </a:r>
            <a:r>
              <a:rPr lang="fr-FR" dirty="0"/>
              <a:t>sont spécialement conçus pour être directement et automatiquement intégrés sur la page de la délégation territoriale correspondante : les </a:t>
            </a:r>
            <a:r>
              <a:rPr lang="fr-FR" u="sng" dirty="0"/>
              <a:t>évènements</a:t>
            </a:r>
            <a:r>
              <a:rPr lang="fr-FR" dirty="0"/>
              <a:t>, les </a:t>
            </a:r>
            <a:r>
              <a:rPr lang="fr-FR" u="sng" dirty="0"/>
              <a:t>articles</a:t>
            </a:r>
            <a:r>
              <a:rPr lang="fr-FR" dirty="0"/>
              <a:t> d’actualité et les </a:t>
            </a:r>
            <a:r>
              <a:rPr lang="fr-FR" u="sng" dirty="0"/>
              <a:t>fichiers</a:t>
            </a:r>
            <a:r>
              <a:rPr lang="fr-FR" dirty="0"/>
              <a:t> partagés.</a:t>
            </a:r>
          </a:p>
        </p:txBody>
      </p:sp>
    </p:spTree>
    <p:extLst>
      <p:ext uri="{BB962C8B-B14F-4D97-AF65-F5344CB8AC3E}">
        <p14:creationId xmlns:p14="http://schemas.microsoft.com/office/powerpoint/2010/main" val="1519895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F00A9-65C3-6D49-85D7-C77EDDA739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B8A32C-9DF7-8A23-01D5-223B929B4002}"/>
              </a:ext>
            </a:extLst>
          </p:cNvPr>
          <p:cNvSpPr>
            <a:spLocks noGrp="1"/>
          </p:cNvSpPr>
          <p:nvPr>
            <p:ph type="title"/>
          </p:nvPr>
        </p:nvSpPr>
        <p:spPr/>
        <p:txBody>
          <a:bodyPr/>
          <a:lstStyle/>
          <a:p>
            <a:r>
              <a:rPr lang="fr-FR" dirty="0"/>
              <a:t>L’espace dédié aux délégations territoriales</a:t>
            </a:r>
          </a:p>
        </p:txBody>
      </p:sp>
      <p:sp>
        <p:nvSpPr>
          <p:cNvPr id="3" name="Espace réservé du contenu 2">
            <a:extLst>
              <a:ext uri="{FF2B5EF4-FFF2-40B4-BE49-F238E27FC236}">
                <a16:creationId xmlns:a16="http://schemas.microsoft.com/office/drawing/2014/main" id="{FA282C86-0F0F-750E-DC87-03C0F34D695D}"/>
              </a:ext>
            </a:extLst>
          </p:cNvPr>
          <p:cNvSpPr>
            <a:spLocks noGrp="1"/>
          </p:cNvSpPr>
          <p:nvPr>
            <p:ph sz="half" idx="2"/>
          </p:nvPr>
        </p:nvSpPr>
        <p:spPr>
          <a:xfrm>
            <a:off x="5395479" y="2196480"/>
            <a:ext cx="5157787" cy="3684588"/>
          </a:xfrm>
        </p:spPr>
        <p:txBody>
          <a:bodyPr>
            <a:normAutofit fontScale="92500" lnSpcReduction="10000"/>
          </a:bodyPr>
          <a:lstStyle/>
          <a:p>
            <a:r>
              <a:rPr lang="fr-FR" b="1" dirty="0"/>
              <a:t>La page d’accueil </a:t>
            </a:r>
            <a:r>
              <a:rPr lang="fr-FR" dirty="0"/>
              <a:t>du site liste directement l’ensemble des délégations territoriales.</a:t>
            </a:r>
          </a:p>
          <a:p>
            <a:r>
              <a:rPr lang="fr-FR" b="1" dirty="0"/>
              <a:t>Le menu « réseau » </a:t>
            </a:r>
            <a:r>
              <a:rPr lang="fr-FR" dirty="0"/>
              <a:t>permet également de retrouver rapidement toutes les délégations</a:t>
            </a:r>
          </a:p>
          <a:p>
            <a:r>
              <a:rPr lang="fr-FR" b="1" dirty="0"/>
              <a:t>Le même fonctionnement est en place pour les délégations thématiques.</a:t>
            </a:r>
          </a:p>
          <a:p>
            <a:endParaRPr lang="fr-FR" dirty="0"/>
          </a:p>
        </p:txBody>
      </p:sp>
      <p:pic>
        <p:nvPicPr>
          <p:cNvPr id="8" name="Image 7">
            <a:extLst>
              <a:ext uri="{FF2B5EF4-FFF2-40B4-BE49-F238E27FC236}">
                <a16:creationId xmlns:a16="http://schemas.microsoft.com/office/drawing/2014/main" id="{B00B4E80-AD51-D440-FEFA-D3F62428C179}"/>
              </a:ext>
            </a:extLst>
          </p:cNvPr>
          <p:cNvPicPr>
            <a:picLocks noChangeAspect="1"/>
          </p:cNvPicPr>
          <p:nvPr/>
        </p:nvPicPr>
        <p:blipFill>
          <a:blip r:embed="rId2"/>
          <a:stretch>
            <a:fillRect/>
          </a:stretch>
        </p:blipFill>
        <p:spPr>
          <a:xfrm>
            <a:off x="836612" y="1491552"/>
            <a:ext cx="3820058" cy="5001323"/>
          </a:xfrm>
          <a:prstGeom prst="rect">
            <a:avLst/>
          </a:prstGeom>
        </p:spPr>
      </p:pic>
    </p:spTree>
    <p:extLst>
      <p:ext uri="{BB962C8B-B14F-4D97-AF65-F5344CB8AC3E}">
        <p14:creationId xmlns:p14="http://schemas.microsoft.com/office/powerpoint/2010/main" val="3357999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1089-F001-E3DB-12F8-2B13C93AA0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0B6922-BED0-5AA2-DDE3-F913019F88DA}"/>
              </a:ext>
            </a:extLst>
          </p:cNvPr>
          <p:cNvSpPr>
            <a:spLocks noGrp="1"/>
          </p:cNvSpPr>
          <p:nvPr>
            <p:ph type="title"/>
          </p:nvPr>
        </p:nvSpPr>
        <p:spPr/>
        <p:txBody>
          <a:bodyPr/>
          <a:lstStyle/>
          <a:p>
            <a:r>
              <a:rPr lang="fr-FR" dirty="0"/>
              <a:t>L’exemple d’une délégation</a:t>
            </a:r>
          </a:p>
        </p:txBody>
      </p:sp>
      <p:pic>
        <p:nvPicPr>
          <p:cNvPr id="14" name="Espace réservé du contenu 13">
            <a:extLst>
              <a:ext uri="{FF2B5EF4-FFF2-40B4-BE49-F238E27FC236}">
                <a16:creationId xmlns:a16="http://schemas.microsoft.com/office/drawing/2014/main" id="{82DB2131-912F-4497-0246-9BBBCD0EC86C}"/>
              </a:ext>
            </a:extLst>
          </p:cNvPr>
          <p:cNvPicPr>
            <a:picLocks noGrp="1" noChangeAspect="1"/>
          </p:cNvPicPr>
          <p:nvPr>
            <p:ph idx="1"/>
          </p:nvPr>
        </p:nvPicPr>
        <p:blipFill>
          <a:blip r:embed="rId2"/>
          <a:stretch>
            <a:fillRect/>
          </a:stretch>
        </p:blipFill>
        <p:spPr>
          <a:xfrm>
            <a:off x="5194424" y="987425"/>
            <a:ext cx="6149727" cy="4873625"/>
          </a:xfrm>
          <a:prstGeom prst="rect">
            <a:avLst/>
          </a:prstGeom>
          <a:ln>
            <a:solidFill>
              <a:schemeClr val="accent1"/>
            </a:solidFill>
          </a:ln>
        </p:spPr>
      </p:pic>
      <p:sp>
        <p:nvSpPr>
          <p:cNvPr id="12" name="Espace réservé du texte 11">
            <a:extLst>
              <a:ext uri="{FF2B5EF4-FFF2-40B4-BE49-F238E27FC236}">
                <a16:creationId xmlns:a16="http://schemas.microsoft.com/office/drawing/2014/main" id="{8ACA1360-44B5-2AB2-C6EF-F56670CC5630}"/>
              </a:ext>
            </a:extLst>
          </p:cNvPr>
          <p:cNvSpPr>
            <a:spLocks noGrp="1"/>
          </p:cNvSpPr>
          <p:nvPr>
            <p:ph type="body" sz="half" idx="2"/>
          </p:nvPr>
        </p:nvSpPr>
        <p:spPr/>
        <p:txBody>
          <a:bodyPr/>
          <a:lstStyle/>
          <a:p>
            <a:endParaRPr lang="fr-FR" dirty="0"/>
          </a:p>
          <a:p>
            <a:r>
              <a:rPr lang="fr-FR" dirty="0"/>
              <a:t>Chaque délégation permet de rassembler sur une même page :</a:t>
            </a:r>
          </a:p>
          <a:p>
            <a:pPr marL="285750" indent="-285750">
              <a:buFontTx/>
              <a:buChar char="-"/>
            </a:pPr>
            <a:r>
              <a:rPr lang="fr-FR" dirty="0"/>
              <a:t>Les </a:t>
            </a:r>
            <a:r>
              <a:rPr lang="fr-FR" b="1" dirty="0"/>
              <a:t>évènements</a:t>
            </a:r>
            <a:r>
              <a:rPr lang="fr-FR" dirty="0"/>
              <a:t> de la délégation</a:t>
            </a:r>
          </a:p>
          <a:p>
            <a:pPr marL="285750" indent="-285750">
              <a:buFontTx/>
              <a:buChar char="-"/>
            </a:pPr>
            <a:r>
              <a:rPr lang="fr-FR" dirty="0"/>
              <a:t>Les </a:t>
            </a:r>
            <a:r>
              <a:rPr lang="fr-FR" b="1" dirty="0"/>
              <a:t>actualités</a:t>
            </a:r>
            <a:r>
              <a:rPr lang="fr-FR" dirty="0"/>
              <a:t> de la délégation</a:t>
            </a:r>
          </a:p>
          <a:p>
            <a:pPr marL="285750" indent="-285750">
              <a:buFontTx/>
              <a:buChar char="-"/>
            </a:pPr>
            <a:r>
              <a:rPr lang="fr-FR" dirty="0"/>
              <a:t>Les </a:t>
            </a:r>
            <a:r>
              <a:rPr lang="fr-FR" b="1" dirty="0"/>
              <a:t>fichiers</a:t>
            </a:r>
            <a:r>
              <a:rPr lang="fr-FR" dirty="0"/>
              <a:t> rattachés à cette délégation</a:t>
            </a:r>
          </a:p>
          <a:p>
            <a:pPr marL="285750" indent="-285750">
              <a:buFontTx/>
              <a:buChar char="-"/>
            </a:pPr>
            <a:r>
              <a:rPr lang="fr-FR" dirty="0"/>
              <a:t>Les </a:t>
            </a:r>
            <a:r>
              <a:rPr lang="fr-FR" b="1" dirty="0"/>
              <a:t>membres</a:t>
            </a:r>
            <a:r>
              <a:rPr lang="fr-FR" dirty="0"/>
              <a:t> rattachés à cette délégation</a:t>
            </a:r>
          </a:p>
          <a:p>
            <a:r>
              <a:rPr lang="fr-FR" dirty="0"/>
              <a:t>Les différents contenus concernés s’ajoutent automatiquement lorsqu’ils sont </a:t>
            </a:r>
            <a:r>
              <a:rPr lang="fr-FR" b="1" dirty="0"/>
              <a:t>proposés par un adhérent</a:t>
            </a:r>
            <a:r>
              <a:rPr lang="fr-FR" dirty="0"/>
              <a:t>, puis </a:t>
            </a:r>
            <a:r>
              <a:rPr lang="fr-FR" b="1" dirty="0"/>
              <a:t>validé par l’administrateur </a:t>
            </a:r>
            <a:r>
              <a:rPr lang="fr-FR" dirty="0"/>
              <a:t>du site.</a:t>
            </a:r>
          </a:p>
        </p:txBody>
      </p:sp>
    </p:spTree>
    <p:extLst>
      <p:ext uri="{BB962C8B-B14F-4D97-AF65-F5344CB8AC3E}">
        <p14:creationId xmlns:p14="http://schemas.microsoft.com/office/powerpoint/2010/main" val="1050158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427CE7-9099-C705-9D77-4ACC7C089632}"/>
              </a:ext>
            </a:extLst>
          </p:cNvPr>
          <p:cNvSpPr>
            <a:spLocks noGrp="1"/>
          </p:cNvSpPr>
          <p:nvPr>
            <p:ph type="title"/>
          </p:nvPr>
        </p:nvSpPr>
        <p:spPr/>
        <p:txBody>
          <a:bodyPr/>
          <a:lstStyle/>
          <a:p>
            <a:r>
              <a:rPr lang="fr-FR" dirty="0"/>
              <a:t>Proposer un </a:t>
            </a:r>
            <a:r>
              <a:rPr lang="fr-FR" b="1" dirty="0"/>
              <a:t>évènement</a:t>
            </a:r>
          </a:p>
        </p:txBody>
      </p:sp>
      <p:sp>
        <p:nvSpPr>
          <p:cNvPr id="3" name="Espace réservé du texte 2">
            <a:extLst>
              <a:ext uri="{FF2B5EF4-FFF2-40B4-BE49-F238E27FC236}">
                <a16:creationId xmlns:a16="http://schemas.microsoft.com/office/drawing/2014/main" id="{43DC074F-B304-E1C2-98FB-4D5216116C06}"/>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88913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9130D31-2994-D81B-A7C4-6A082D61A083}"/>
              </a:ext>
            </a:extLst>
          </p:cNvPr>
          <p:cNvSpPr>
            <a:spLocks noGrp="1"/>
          </p:cNvSpPr>
          <p:nvPr>
            <p:ph type="title"/>
          </p:nvPr>
        </p:nvSpPr>
        <p:spPr/>
        <p:txBody>
          <a:bodyPr/>
          <a:lstStyle/>
          <a:p>
            <a:r>
              <a:rPr lang="fr-FR" dirty="0"/>
              <a:t>Proposer un </a:t>
            </a:r>
            <a:r>
              <a:rPr lang="fr-FR" b="1" dirty="0"/>
              <a:t>évènement</a:t>
            </a:r>
          </a:p>
        </p:txBody>
      </p:sp>
      <p:pic>
        <p:nvPicPr>
          <p:cNvPr id="8" name="Espace réservé du contenu 7">
            <a:extLst>
              <a:ext uri="{FF2B5EF4-FFF2-40B4-BE49-F238E27FC236}">
                <a16:creationId xmlns:a16="http://schemas.microsoft.com/office/drawing/2014/main" id="{0B6CA047-87D3-B3D1-8FB8-F523BB1D9719}"/>
              </a:ext>
            </a:extLst>
          </p:cNvPr>
          <p:cNvPicPr>
            <a:picLocks noGrp="1" noChangeAspect="1"/>
          </p:cNvPicPr>
          <p:nvPr>
            <p:ph idx="1"/>
          </p:nvPr>
        </p:nvPicPr>
        <p:blipFill>
          <a:blip r:embed="rId2"/>
          <a:stretch>
            <a:fillRect/>
          </a:stretch>
        </p:blipFill>
        <p:spPr>
          <a:xfrm>
            <a:off x="6344969" y="1033129"/>
            <a:ext cx="3848637" cy="4782217"/>
          </a:xfrm>
          <a:prstGeom prst="rect">
            <a:avLst/>
          </a:prstGeom>
        </p:spPr>
      </p:pic>
      <p:sp>
        <p:nvSpPr>
          <p:cNvPr id="6" name="Espace réservé du texte 5">
            <a:extLst>
              <a:ext uri="{FF2B5EF4-FFF2-40B4-BE49-F238E27FC236}">
                <a16:creationId xmlns:a16="http://schemas.microsoft.com/office/drawing/2014/main" id="{60E1FACF-116C-74D3-10F5-85609C9C039D}"/>
              </a:ext>
            </a:extLst>
          </p:cNvPr>
          <p:cNvSpPr>
            <a:spLocks noGrp="1"/>
          </p:cNvSpPr>
          <p:nvPr>
            <p:ph type="body" sz="half" idx="2"/>
          </p:nvPr>
        </p:nvSpPr>
        <p:spPr/>
        <p:txBody>
          <a:bodyPr/>
          <a:lstStyle/>
          <a:p>
            <a:r>
              <a:rPr lang="fr-FR" dirty="0"/>
              <a:t>Le formulaire permettant de proposer un évènement peut être trouvé :</a:t>
            </a:r>
          </a:p>
          <a:p>
            <a:pPr marL="285750" indent="-285750">
              <a:buFontTx/>
              <a:buChar char="-"/>
            </a:pPr>
            <a:r>
              <a:rPr lang="fr-FR" dirty="0"/>
              <a:t>Directement sur la page d’accueil, rubrique « Je propose en un clic » / Evènement</a:t>
            </a:r>
          </a:p>
          <a:p>
            <a:pPr marL="285750" indent="-285750">
              <a:buFontTx/>
              <a:buChar char="-"/>
            </a:pPr>
            <a:r>
              <a:rPr lang="fr-FR" dirty="0"/>
              <a:t>Dans la rubrique Services Pro / Agenda participatif. Un lien figure en haut de page.</a:t>
            </a:r>
          </a:p>
          <a:p>
            <a:pPr marL="285750" indent="-285750">
              <a:buFontTx/>
              <a:buChar char="-"/>
            </a:pPr>
            <a:r>
              <a:rPr lang="fr-FR" dirty="0"/>
              <a:t>Dans la rubrique Info / Avancer ensemble / Proposer un évènement</a:t>
            </a:r>
          </a:p>
          <a:p>
            <a:pPr marL="285750" indent="-285750">
              <a:buFontTx/>
              <a:buChar char="-"/>
            </a:pPr>
            <a:r>
              <a:rPr lang="fr-FR" dirty="0"/>
              <a:t>Dans la rubrique Espace Adhérents / Contribuer / Proposer un évènement</a:t>
            </a:r>
          </a:p>
          <a:p>
            <a:pPr marL="285750" indent="-285750">
              <a:buFontTx/>
              <a:buChar char="-"/>
            </a:pPr>
            <a:endParaRPr lang="fr-FR" dirty="0"/>
          </a:p>
        </p:txBody>
      </p:sp>
      <p:sp>
        <p:nvSpPr>
          <p:cNvPr id="9" name="Rectangle 8">
            <a:extLst>
              <a:ext uri="{FF2B5EF4-FFF2-40B4-BE49-F238E27FC236}">
                <a16:creationId xmlns:a16="http://schemas.microsoft.com/office/drawing/2014/main" id="{57000563-38E0-F29C-8AA3-1183E2C7E658}"/>
              </a:ext>
            </a:extLst>
          </p:cNvPr>
          <p:cNvSpPr/>
          <p:nvPr/>
        </p:nvSpPr>
        <p:spPr>
          <a:xfrm>
            <a:off x="8025493" y="4204607"/>
            <a:ext cx="2057400" cy="310243"/>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7706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79A362-E7FF-BB07-153B-B9041336AB2C}"/>
              </a:ext>
            </a:extLst>
          </p:cNvPr>
          <p:cNvSpPr>
            <a:spLocks noGrp="1"/>
          </p:cNvSpPr>
          <p:nvPr>
            <p:ph type="title"/>
          </p:nvPr>
        </p:nvSpPr>
        <p:spPr/>
        <p:txBody>
          <a:bodyPr/>
          <a:lstStyle/>
          <a:p>
            <a:r>
              <a:rPr lang="fr-FR" dirty="0"/>
              <a:t>Proposer un </a:t>
            </a:r>
            <a:r>
              <a:rPr lang="fr-FR" b="1" dirty="0"/>
              <a:t>évènement</a:t>
            </a:r>
            <a:r>
              <a:rPr lang="fr-FR" dirty="0"/>
              <a:t> (suite)</a:t>
            </a:r>
          </a:p>
        </p:txBody>
      </p:sp>
      <p:sp>
        <p:nvSpPr>
          <p:cNvPr id="3" name="Espace réservé du contenu 2">
            <a:extLst>
              <a:ext uri="{FF2B5EF4-FFF2-40B4-BE49-F238E27FC236}">
                <a16:creationId xmlns:a16="http://schemas.microsoft.com/office/drawing/2014/main" id="{4DE551CB-6FF8-51D3-5C2E-20172D0ABD12}"/>
              </a:ext>
            </a:extLst>
          </p:cNvPr>
          <p:cNvSpPr>
            <a:spLocks noGrp="1"/>
          </p:cNvSpPr>
          <p:nvPr>
            <p:ph idx="1"/>
          </p:nvPr>
        </p:nvSpPr>
        <p:spPr/>
        <p:txBody>
          <a:bodyPr>
            <a:normAutofit fontScale="92500" lnSpcReduction="10000"/>
          </a:bodyPr>
          <a:lstStyle/>
          <a:p>
            <a:r>
              <a:rPr lang="fr-FR" dirty="0"/>
              <a:t>Un formulaire s’ouvre et il vous suffit de le suivre pas à pas en complétant les différents éléments demandés :</a:t>
            </a:r>
          </a:p>
          <a:p>
            <a:pPr lvl="1"/>
            <a:r>
              <a:rPr lang="fr-FR" dirty="0"/>
              <a:t>Titre de l’évènement (obligatoire)</a:t>
            </a:r>
          </a:p>
          <a:p>
            <a:pPr lvl="1"/>
            <a:r>
              <a:rPr lang="fr-FR" dirty="0"/>
              <a:t>Détails de l’évènement (obligatoire)</a:t>
            </a:r>
          </a:p>
          <a:p>
            <a:pPr lvl="1"/>
            <a:r>
              <a:rPr lang="fr-FR" dirty="0"/>
              <a:t>Date / Heure de début (obligatoire)</a:t>
            </a:r>
          </a:p>
          <a:p>
            <a:pPr lvl="1"/>
            <a:r>
              <a:rPr lang="fr-FR" dirty="0"/>
              <a:t>Date / Heure de fin (obligatoire)</a:t>
            </a:r>
          </a:p>
          <a:p>
            <a:pPr lvl="1"/>
            <a:r>
              <a:rPr lang="fr-FR" dirty="0"/>
              <a:t>Type d’évènement (présentiel / mixte / visioconférence)</a:t>
            </a:r>
          </a:p>
          <a:p>
            <a:pPr lvl="1"/>
            <a:r>
              <a:rPr lang="fr-FR" dirty="0"/>
              <a:t>Le lieu / précision sur le lieu (présentiel), les infos de connexion (visio)</a:t>
            </a:r>
          </a:p>
          <a:p>
            <a:pPr lvl="1"/>
            <a:r>
              <a:rPr lang="fr-FR" dirty="0"/>
              <a:t>Le visuel éventuel que vous proposez pour illustrer l’évènement</a:t>
            </a:r>
          </a:p>
          <a:p>
            <a:pPr lvl="1"/>
            <a:r>
              <a:rPr lang="fr-FR" dirty="0"/>
              <a:t>Les infos de contact de l’organisateur si l’on souhaite plus d’infos</a:t>
            </a:r>
          </a:p>
          <a:p>
            <a:pPr lvl="1"/>
            <a:r>
              <a:rPr lang="fr-FR" dirty="0"/>
              <a:t>Le rattachement de l’évènement : </a:t>
            </a:r>
            <a:r>
              <a:rPr lang="fr-FR" b="1" dirty="0">
                <a:solidFill>
                  <a:srgbClr val="FF0000"/>
                </a:solidFill>
              </a:rPr>
              <a:t>attention, c’est cet aspect qui est fondamental.</a:t>
            </a:r>
            <a:r>
              <a:rPr lang="fr-FR" dirty="0"/>
              <a:t> Vous </a:t>
            </a:r>
            <a:r>
              <a:rPr lang="fr-FR" b="1" u="sng" dirty="0"/>
              <a:t>devez</a:t>
            </a:r>
            <a:r>
              <a:rPr lang="fr-FR" b="1" dirty="0"/>
              <a:t> </a:t>
            </a:r>
            <a:r>
              <a:rPr lang="fr-FR" dirty="0"/>
              <a:t>choisir la bonne délégation car c’est cela qui permettra d’assurer une publication au(x) bon(s) endroit(s)</a:t>
            </a:r>
          </a:p>
        </p:txBody>
      </p:sp>
    </p:spTree>
    <p:extLst>
      <p:ext uri="{BB962C8B-B14F-4D97-AF65-F5344CB8AC3E}">
        <p14:creationId xmlns:p14="http://schemas.microsoft.com/office/powerpoint/2010/main" val="2671669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2F56C-B9E7-EB45-C6D7-16DAFA6AF6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BE0EF9F-4A81-C78F-9B01-5F9D0D31EE8E}"/>
              </a:ext>
            </a:extLst>
          </p:cNvPr>
          <p:cNvSpPr>
            <a:spLocks noGrp="1"/>
          </p:cNvSpPr>
          <p:nvPr>
            <p:ph type="title"/>
          </p:nvPr>
        </p:nvSpPr>
        <p:spPr/>
        <p:txBody>
          <a:bodyPr/>
          <a:lstStyle/>
          <a:p>
            <a:r>
              <a:rPr lang="fr-FR" dirty="0"/>
              <a:t>Proposer un </a:t>
            </a:r>
            <a:r>
              <a:rPr lang="fr-FR" b="1" dirty="0"/>
              <a:t>évènement</a:t>
            </a:r>
            <a:r>
              <a:rPr lang="fr-FR" dirty="0"/>
              <a:t> (fin)</a:t>
            </a:r>
          </a:p>
        </p:txBody>
      </p:sp>
      <p:sp>
        <p:nvSpPr>
          <p:cNvPr id="3" name="Espace réservé du contenu 2">
            <a:extLst>
              <a:ext uri="{FF2B5EF4-FFF2-40B4-BE49-F238E27FC236}">
                <a16:creationId xmlns:a16="http://schemas.microsoft.com/office/drawing/2014/main" id="{437C6BF2-B659-C47B-E7D1-4B932AA87D7A}"/>
              </a:ext>
            </a:extLst>
          </p:cNvPr>
          <p:cNvSpPr>
            <a:spLocks noGrp="1"/>
          </p:cNvSpPr>
          <p:nvPr>
            <p:ph sz="half" idx="1"/>
          </p:nvPr>
        </p:nvSpPr>
        <p:spPr/>
        <p:txBody>
          <a:bodyPr>
            <a:normAutofit lnSpcReduction="10000"/>
          </a:bodyPr>
          <a:lstStyle/>
          <a:p>
            <a:r>
              <a:rPr lang="fr-FR" dirty="0"/>
              <a:t>On voit une illustration à droite qui montre un exemple des différentes catégories. </a:t>
            </a:r>
          </a:p>
          <a:p>
            <a:r>
              <a:rPr lang="fr-FR" dirty="0"/>
              <a:t>Il est </a:t>
            </a:r>
            <a:r>
              <a:rPr lang="fr-FR" b="1" u="sng" dirty="0"/>
              <a:t>impératif</a:t>
            </a:r>
            <a:r>
              <a:rPr lang="fr-FR" dirty="0"/>
              <a:t> de sélectionner au moins une catégorie qui correspond à votre délégation territoriale et/ou thématique.</a:t>
            </a:r>
          </a:p>
          <a:p>
            <a:r>
              <a:rPr lang="fr-FR" dirty="0"/>
              <a:t>Une fois votre formulaire validé, l’administrateur est avisé et peut procéder à la mise en ligne.</a:t>
            </a:r>
          </a:p>
        </p:txBody>
      </p:sp>
      <p:pic>
        <p:nvPicPr>
          <p:cNvPr id="6" name="Espace réservé du contenu 5">
            <a:extLst>
              <a:ext uri="{FF2B5EF4-FFF2-40B4-BE49-F238E27FC236}">
                <a16:creationId xmlns:a16="http://schemas.microsoft.com/office/drawing/2014/main" id="{06C80A75-1D9A-AC08-E11E-09F85DE5AFB1}"/>
              </a:ext>
            </a:extLst>
          </p:cNvPr>
          <p:cNvPicPr>
            <a:picLocks noGrp="1" noChangeAspect="1"/>
          </p:cNvPicPr>
          <p:nvPr>
            <p:ph sz="half" idx="2"/>
          </p:nvPr>
        </p:nvPicPr>
        <p:blipFill>
          <a:blip r:embed="rId2"/>
          <a:stretch>
            <a:fillRect/>
          </a:stretch>
        </p:blipFill>
        <p:spPr>
          <a:xfrm>
            <a:off x="6172200" y="2481955"/>
            <a:ext cx="5181600" cy="3038677"/>
          </a:xfrm>
          <a:prstGeom prst="rect">
            <a:avLst/>
          </a:prstGeom>
          <a:ln>
            <a:solidFill>
              <a:schemeClr val="accent1"/>
            </a:solidFill>
          </a:ln>
        </p:spPr>
      </p:pic>
    </p:spTree>
    <p:extLst>
      <p:ext uri="{BB962C8B-B14F-4D97-AF65-F5344CB8AC3E}">
        <p14:creationId xmlns:p14="http://schemas.microsoft.com/office/powerpoint/2010/main" val="2925487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FC974-EC7F-A76A-C993-FBDD14418D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F14FE8A-1F5D-712E-F34F-E77DAE35F3F2}"/>
              </a:ext>
            </a:extLst>
          </p:cNvPr>
          <p:cNvSpPr>
            <a:spLocks noGrp="1"/>
          </p:cNvSpPr>
          <p:nvPr>
            <p:ph type="title"/>
          </p:nvPr>
        </p:nvSpPr>
        <p:spPr/>
        <p:txBody>
          <a:bodyPr/>
          <a:lstStyle/>
          <a:p>
            <a:r>
              <a:rPr lang="fr-FR" dirty="0"/>
              <a:t>L’</a:t>
            </a:r>
            <a:r>
              <a:rPr lang="fr-FR" b="1" dirty="0"/>
              <a:t>évènement</a:t>
            </a:r>
            <a:r>
              <a:rPr lang="fr-FR" dirty="0"/>
              <a:t> est publié</a:t>
            </a:r>
          </a:p>
        </p:txBody>
      </p:sp>
      <p:sp>
        <p:nvSpPr>
          <p:cNvPr id="3" name="Espace réservé du contenu 2">
            <a:extLst>
              <a:ext uri="{FF2B5EF4-FFF2-40B4-BE49-F238E27FC236}">
                <a16:creationId xmlns:a16="http://schemas.microsoft.com/office/drawing/2014/main" id="{78EFE789-585A-9826-C5B9-6C20A316ADBB}"/>
              </a:ext>
            </a:extLst>
          </p:cNvPr>
          <p:cNvSpPr>
            <a:spLocks noGrp="1"/>
          </p:cNvSpPr>
          <p:nvPr>
            <p:ph sz="half" idx="1"/>
          </p:nvPr>
        </p:nvSpPr>
        <p:spPr/>
        <p:txBody>
          <a:bodyPr>
            <a:normAutofit fontScale="92500" lnSpcReduction="10000"/>
          </a:bodyPr>
          <a:lstStyle/>
          <a:p>
            <a:r>
              <a:rPr lang="fr-FR" dirty="0"/>
              <a:t>Une fois publié, l’évènement va apparaître :</a:t>
            </a:r>
          </a:p>
          <a:p>
            <a:pPr lvl="1"/>
            <a:r>
              <a:rPr lang="fr-FR" dirty="0"/>
              <a:t>Sur la page de la (ou des) délégations concernée(s)</a:t>
            </a:r>
          </a:p>
          <a:p>
            <a:pPr lvl="1"/>
            <a:r>
              <a:rPr lang="fr-FR" dirty="0"/>
              <a:t>Sur la page Services Pro / Agenda collaboratif</a:t>
            </a:r>
          </a:p>
          <a:p>
            <a:r>
              <a:rPr lang="fr-FR" dirty="0"/>
              <a:t>Dans le cas d’un évènement de très grande importance, il vous est possible d’y associer un article voire de solliciter une « mise en une » de cet article par l’administrateur.</a:t>
            </a:r>
          </a:p>
          <a:p>
            <a:pPr lvl="1"/>
            <a:endParaRPr lang="fr-FR" dirty="0"/>
          </a:p>
        </p:txBody>
      </p:sp>
      <p:pic>
        <p:nvPicPr>
          <p:cNvPr id="10" name="Espace réservé du contenu 9">
            <a:extLst>
              <a:ext uri="{FF2B5EF4-FFF2-40B4-BE49-F238E27FC236}">
                <a16:creationId xmlns:a16="http://schemas.microsoft.com/office/drawing/2014/main" id="{A568DFF7-63D9-47B7-A11F-FFB3A17FA13D}"/>
              </a:ext>
            </a:extLst>
          </p:cNvPr>
          <p:cNvPicPr>
            <a:picLocks noGrp="1" noChangeAspect="1"/>
          </p:cNvPicPr>
          <p:nvPr>
            <p:ph sz="half" idx="2"/>
          </p:nvPr>
        </p:nvPicPr>
        <p:blipFill>
          <a:blip r:embed="rId2"/>
          <a:stretch>
            <a:fillRect/>
          </a:stretch>
        </p:blipFill>
        <p:spPr>
          <a:xfrm>
            <a:off x="6172200" y="2421350"/>
            <a:ext cx="5181600" cy="3159888"/>
          </a:xfrm>
          <a:prstGeom prst="rect">
            <a:avLst/>
          </a:prstGeom>
          <a:ln>
            <a:solidFill>
              <a:schemeClr val="accent1"/>
            </a:solidFill>
          </a:ln>
        </p:spPr>
      </p:pic>
    </p:spTree>
    <p:extLst>
      <p:ext uri="{BB962C8B-B14F-4D97-AF65-F5344CB8AC3E}">
        <p14:creationId xmlns:p14="http://schemas.microsoft.com/office/powerpoint/2010/main" val="77389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2BCE0-6027-4920-67D0-A9C0112C3C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E244D2-27C1-614A-FF20-CB28B1EE6E82}"/>
              </a:ext>
            </a:extLst>
          </p:cNvPr>
          <p:cNvSpPr>
            <a:spLocks noGrp="1"/>
          </p:cNvSpPr>
          <p:nvPr>
            <p:ph type="title"/>
          </p:nvPr>
        </p:nvSpPr>
        <p:spPr/>
        <p:txBody>
          <a:bodyPr/>
          <a:lstStyle/>
          <a:p>
            <a:r>
              <a:rPr lang="fr-FR" dirty="0"/>
              <a:t>Proposer un </a:t>
            </a:r>
            <a:r>
              <a:rPr lang="fr-FR" b="1" dirty="0"/>
              <a:t>article d’actualité</a:t>
            </a:r>
          </a:p>
        </p:txBody>
      </p:sp>
      <p:sp>
        <p:nvSpPr>
          <p:cNvPr id="3" name="Espace réservé du texte 2">
            <a:extLst>
              <a:ext uri="{FF2B5EF4-FFF2-40B4-BE49-F238E27FC236}">
                <a16:creationId xmlns:a16="http://schemas.microsoft.com/office/drawing/2014/main" id="{CFA49614-97D7-F0B7-8076-8CC28A265583}"/>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1030649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FBA6D-97F4-3E3C-7931-6073AAB5FAA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6B0E6CD-140C-FBAB-D7B1-52227ED1D535}"/>
              </a:ext>
            </a:extLst>
          </p:cNvPr>
          <p:cNvSpPr>
            <a:spLocks noGrp="1"/>
          </p:cNvSpPr>
          <p:nvPr>
            <p:ph type="title"/>
          </p:nvPr>
        </p:nvSpPr>
        <p:spPr/>
        <p:txBody>
          <a:bodyPr/>
          <a:lstStyle/>
          <a:p>
            <a:r>
              <a:rPr lang="fr-FR" dirty="0"/>
              <a:t>Proposer un </a:t>
            </a:r>
            <a:r>
              <a:rPr lang="fr-FR" b="1" dirty="0"/>
              <a:t>article d’actualité</a:t>
            </a:r>
          </a:p>
        </p:txBody>
      </p:sp>
      <p:pic>
        <p:nvPicPr>
          <p:cNvPr id="8" name="Espace réservé du contenu 7">
            <a:extLst>
              <a:ext uri="{FF2B5EF4-FFF2-40B4-BE49-F238E27FC236}">
                <a16:creationId xmlns:a16="http://schemas.microsoft.com/office/drawing/2014/main" id="{3D97B86F-4962-F44D-98B7-89DD1B8693DA}"/>
              </a:ext>
            </a:extLst>
          </p:cNvPr>
          <p:cNvPicPr>
            <a:picLocks noGrp="1" noChangeAspect="1"/>
          </p:cNvPicPr>
          <p:nvPr>
            <p:ph idx="1"/>
          </p:nvPr>
        </p:nvPicPr>
        <p:blipFill>
          <a:blip r:embed="rId2"/>
          <a:stretch>
            <a:fillRect/>
          </a:stretch>
        </p:blipFill>
        <p:spPr>
          <a:xfrm>
            <a:off x="6344969" y="1033129"/>
            <a:ext cx="3848637" cy="4782217"/>
          </a:xfrm>
          <a:prstGeom prst="rect">
            <a:avLst/>
          </a:prstGeom>
        </p:spPr>
      </p:pic>
      <p:sp>
        <p:nvSpPr>
          <p:cNvPr id="6" name="Espace réservé du texte 5">
            <a:extLst>
              <a:ext uri="{FF2B5EF4-FFF2-40B4-BE49-F238E27FC236}">
                <a16:creationId xmlns:a16="http://schemas.microsoft.com/office/drawing/2014/main" id="{2286B5C7-229D-ECA8-2D1A-DD719A8B8158}"/>
              </a:ext>
            </a:extLst>
          </p:cNvPr>
          <p:cNvSpPr>
            <a:spLocks noGrp="1"/>
          </p:cNvSpPr>
          <p:nvPr>
            <p:ph type="body" sz="half" idx="2"/>
          </p:nvPr>
        </p:nvSpPr>
        <p:spPr/>
        <p:txBody>
          <a:bodyPr/>
          <a:lstStyle/>
          <a:p>
            <a:r>
              <a:rPr lang="fr-FR" dirty="0"/>
              <a:t>Le formulaire permettant de proposer un article peut être trouvé :</a:t>
            </a:r>
          </a:p>
          <a:p>
            <a:pPr marL="285750" indent="-285750">
              <a:buFontTx/>
              <a:buChar char="-"/>
            </a:pPr>
            <a:r>
              <a:rPr lang="fr-FR" dirty="0"/>
              <a:t>Directement sur la page d’accueil, rubrique « Je propose en un clic » / Article</a:t>
            </a:r>
          </a:p>
          <a:p>
            <a:pPr marL="285750" indent="-285750">
              <a:buFontTx/>
              <a:buChar char="-"/>
            </a:pPr>
            <a:r>
              <a:rPr lang="fr-FR" dirty="0"/>
              <a:t>Dans la rubrique Info / Avancer ensemble / Proposer un article</a:t>
            </a:r>
          </a:p>
          <a:p>
            <a:pPr marL="285750" indent="-285750">
              <a:buFontTx/>
              <a:buChar char="-"/>
            </a:pPr>
            <a:r>
              <a:rPr lang="fr-FR" dirty="0"/>
              <a:t>Dans la rubrique Espace Adhérents / Contribuer / Proposer un article</a:t>
            </a:r>
          </a:p>
          <a:p>
            <a:pPr marL="285750" indent="-285750">
              <a:buFontTx/>
              <a:buChar char="-"/>
            </a:pPr>
            <a:endParaRPr lang="fr-FR" dirty="0"/>
          </a:p>
        </p:txBody>
      </p:sp>
      <p:sp>
        <p:nvSpPr>
          <p:cNvPr id="9" name="Rectangle 8">
            <a:extLst>
              <a:ext uri="{FF2B5EF4-FFF2-40B4-BE49-F238E27FC236}">
                <a16:creationId xmlns:a16="http://schemas.microsoft.com/office/drawing/2014/main" id="{B9FCB83F-EE39-80C6-38E9-D34066CCF035}"/>
              </a:ext>
            </a:extLst>
          </p:cNvPr>
          <p:cNvSpPr/>
          <p:nvPr/>
        </p:nvSpPr>
        <p:spPr>
          <a:xfrm>
            <a:off x="8058150" y="4678135"/>
            <a:ext cx="2057400" cy="310243"/>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397494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CEB17-9B79-B621-6751-F84E976331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C00B88-AE39-1367-46CF-F4A4D3C48142}"/>
              </a:ext>
            </a:extLst>
          </p:cNvPr>
          <p:cNvSpPr>
            <a:spLocks noGrp="1"/>
          </p:cNvSpPr>
          <p:nvPr>
            <p:ph type="title"/>
          </p:nvPr>
        </p:nvSpPr>
        <p:spPr/>
        <p:txBody>
          <a:bodyPr/>
          <a:lstStyle/>
          <a:p>
            <a:r>
              <a:rPr lang="fr-FR" dirty="0"/>
              <a:t>Proposer un </a:t>
            </a:r>
            <a:r>
              <a:rPr lang="fr-FR" b="1" dirty="0"/>
              <a:t>article</a:t>
            </a:r>
            <a:r>
              <a:rPr lang="fr-FR" dirty="0"/>
              <a:t> (suite)</a:t>
            </a:r>
          </a:p>
        </p:txBody>
      </p:sp>
      <p:sp>
        <p:nvSpPr>
          <p:cNvPr id="3" name="Espace réservé du contenu 2">
            <a:extLst>
              <a:ext uri="{FF2B5EF4-FFF2-40B4-BE49-F238E27FC236}">
                <a16:creationId xmlns:a16="http://schemas.microsoft.com/office/drawing/2014/main" id="{94B0BC9F-4470-433F-9FA7-1C7C3B14613D}"/>
              </a:ext>
            </a:extLst>
          </p:cNvPr>
          <p:cNvSpPr>
            <a:spLocks noGrp="1"/>
          </p:cNvSpPr>
          <p:nvPr>
            <p:ph idx="1"/>
          </p:nvPr>
        </p:nvSpPr>
        <p:spPr/>
        <p:txBody>
          <a:bodyPr>
            <a:normAutofit/>
          </a:bodyPr>
          <a:lstStyle/>
          <a:p>
            <a:r>
              <a:rPr lang="fr-FR" dirty="0"/>
              <a:t>Un formulaire s’ouvre et il vous suffit de le suivre pas à pas en complétant les différents éléments demandés :</a:t>
            </a:r>
          </a:p>
          <a:p>
            <a:pPr lvl="1"/>
            <a:r>
              <a:rPr lang="fr-FR" dirty="0"/>
              <a:t>Titre de l’article (obligatoire)</a:t>
            </a:r>
          </a:p>
          <a:p>
            <a:pPr lvl="1"/>
            <a:r>
              <a:rPr lang="fr-FR" dirty="0"/>
              <a:t>Le rattachement de l’article : </a:t>
            </a:r>
            <a:r>
              <a:rPr lang="fr-FR" b="1" dirty="0">
                <a:solidFill>
                  <a:srgbClr val="FF0000"/>
                </a:solidFill>
              </a:rPr>
              <a:t>attention, c’est cet aspect qui est fondamental.</a:t>
            </a:r>
            <a:r>
              <a:rPr lang="fr-FR" dirty="0"/>
              <a:t> Vous </a:t>
            </a:r>
            <a:r>
              <a:rPr lang="fr-FR" b="1" u="sng" dirty="0"/>
              <a:t>devez</a:t>
            </a:r>
            <a:r>
              <a:rPr lang="fr-FR" b="1" dirty="0"/>
              <a:t> </a:t>
            </a:r>
            <a:r>
              <a:rPr lang="fr-FR" dirty="0"/>
              <a:t>choisir la bonne délégation car c’est cela qui permettra d’assurer une publication au(x) bon(s) endroit(s)</a:t>
            </a:r>
          </a:p>
          <a:p>
            <a:pPr lvl="1"/>
            <a:r>
              <a:rPr lang="fr-FR" dirty="0"/>
              <a:t>Contenu de l’article (obligatoire)</a:t>
            </a:r>
          </a:p>
          <a:p>
            <a:pPr lvl="1"/>
            <a:r>
              <a:rPr lang="fr-FR" dirty="0"/>
              <a:t>L’image éventuellement souhaitée pour illustrer l’article</a:t>
            </a:r>
          </a:p>
          <a:p>
            <a:pPr lvl="1"/>
            <a:r>
              <a:rPr lang="fr-FR" dirty="0"/>
              <a:t>L’éventuelle demande / l’éventuel message que vous voulez envoyer à l’administrateur du site pour lui préciser vos intentions, votre demande, etc. (Ex : publier après telle date, je ne suis pas sûr de telle formulation…)</a:t>
            </a:r>
          </a:p>
        </p:txBody>
      </p:sp>
    </p:spTree>
    <p:extLst>
      <p:ext uri="{BB962C8B-B14F-4D97-AF65-F5344CB8AC3E}">
        <p14:creationId xmlns:p14="http://schemas.microsoft.com/office/powerpoint/2010/main" val="3333231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9BBAD-E197-2E53-76A2-DC0E3BF8AF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D35F9F-FE4C-9F21-C887-C1F2DA80A7A9}"/>
              </a:ext>
            </a:extLst>
          </p:cNvPr>
          <p:cNvSpPr>
            <a:spLocks noGrp="1"/>
          </p:cNvSpPr>
          <p:nvPr>
            <p:ph type="title"/>
          </p:nvPr>
        </p:nvSpPr>
        <p:spPr/>
        <p:txBody>
          <a:bodyPr/>
          <a:lstStyle/>
          <a:p>
            <a:r>
              <a:rPr lang="fr-FR" dirty="0"/>
              <a:t>Proposer un </a:t>
            </a:r>
            <a:r>
              <a:rPr lang="fr-FR" b="1" dirty="0"/>
              <a:t>article</a:t>
            </a:r>
            <a:r>
              <a:rPr lang="fr-FR" dirty="0"/>
              <a:t> (fin)</a:t>
            </a:r>
          </a:p>
        </p:txBody>
      </p:sp>
      <p:sp>
        <p:nvSpPr>
          <p:cNvPr id="3" name="Espace réservé du contenu 2">
            <a:extLst>
              <a:ext uri="{FF2B5EF4-FFF2-40B4-BE49-F238E27FC236}">
                <a16:creationId xmlns:a16="http://schemas.microsoft.com/office/drawing/2014/main" id="{C776660D-C015-23AB-DA27-039E2CA39F8C}"/>
              </a:ext>
            </a:extLst>
          </p:cNvPr>
          <p:cNvSpPr>
            <a:spLocks noGrp="1"/>
          </p:cNvSpPr>
          <p:nvPr>
            <p:ph sz="half" idx="1"/>
          </p:nvPr>
        </p:nvSpPr>
        <p:spPr/>
        <p:txBody>
          <a:bodyPr>
            <a:normAutofit lnSpcReduction="10000"/>
          </a:bodyPr>
          <a:lstStyle/>
          <a:p>
            <a:r>
              <a:rPr lang="fr-FR" dirty="0"/>
              <a:t>On voit une illustration à droite qui montre un exemple des différentes catégories. </a:t>
            </a:r>
          </a:p>
          <a:p>
            <a:r>
              <a:rPr lang="fr-FR" dirty="0"/>
              <a:t>Il est </a:t>
            </a:r>
            <a:r>
              <a:rPr lang="fr-FR" b="1" u="sng" dirty="0"/>
              <a:t>impératif</a:t>
            </a:r>
            <a:r>
              <a:rPr lang="fr-FR" dirty="0"/>
              <a:t> de sélectionner au moins une catégorie qui correspond à votre délégation territoriale et/ou thématique.</a:t>
            </a:r>
          </a:p>
          <a:p>
            <a:r>
              <a:rPr lang="fr-FR" dirty="0"/>
              <a:t>Une fois votre formulaire validé, l’administrateur est avisé et peut procéder à la mise en ligne.</a:t>
            </a:r>
          </a:p>
        </p:txBody>
      </p:sp>
      <p:pic>
        <p:nvPicPr>
          <p:cNvPr id="8" name="Espace réservé du contenu 7">
            <a:extLst>
              <a:ext uri="{FF2B5EF4-FFF2-40B4-BE49-F238E27FC236}">
                <a16:creationId xmlns:a16="http://schemas.microsoft.com/office/drawing/2014/main" id="{DA996A4F-BE2D-24A0-0BEF-EF98BE9B159F}"/>
              </a:ext>
            </a:extLst>
          </p:cNvPr>
          <p:cNvPicPr>
            <a:picLocks noGrp="1" noChangeAspect="1"/>
          </p:cNvPicPr>
          <p:nvPr>
            <p:ph sz="half" idx="2"/>
          </p:nvPr>
        </p:nvPicPr>
        <p:blipFill>
          <a:blip r:embed="rId2"/>
          <a:stretch>
            <a:fillRect/>
          </a:stretch>
        </p:blipFill>
        <p:spPr>
          <a:xfrm>
            <a:off x="6172200" y="2802921"/>
            <a:ext cx="5181600" cy="2396745"/>
          </a:xfrm>
          <a:prstGeom prst="rect">
            <a:avLst/>
          </a:prstGeom>
          <a:ln>
            <a:solidFill>
              <a:schemeClr val="accent1"/>
            </a:solidFill>
          </a:ln>
        </p:spPr>
      </p:pic>
    </p:spTree>
    <p:extLst>
      <p:ext uri="{BB962C8B-B14F-4D97-AF65-F5344CB8AC3E}">
        <p14:creationId xmlns:p14="http://schemas.microsoft.com/office/powerpoint/2010/main" val="2838989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22F31-075F-0EA6-9B5E-71FD287EDA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F9E620-E90E-134E-62D1-0D06DB99D2F2}"/>
              </a:ext>
            </a:extLst>
          </p:cNvPr>
          <p:cNvSpPr>
            <a:spLocks noGrp="1"/>
          </p:cNvSpPr>
          <p:nvPr>
            <p:ph type="title"/>
          </p:nvPr>
        </p:nvSpPr>
        <p:spPr/>
        <p:txBody>
          <a:bodyPr/>
          <a:lstStyle/>
          <a:p>
            <a:r>
              <a:rPr lang="fr-FR" dirty="0"/>
              <a:t>L’</a:t>
            </a:r>
            <a:r>
              <a:rPr lang="fr-FR" b="1" dirty="0"/>
              <a:t>article</a:t>
            </a:r>
            <a:r>
              <a:rPr lang="fr-FR" dirty="0"/>
              <a:t> est publié</a:t>
            </a:r>
          </a:p>
        </p:txBody>
      </p:sp>
      <p:sp>
        <p:nvSpPr>
          <p:cNvPr id="3" name="Espace réservé du contenu 2">
            <a:extLst>
              <a:ext uri="{FF2B5EF4-FFF2-40B4-BE49-F238E27FC236}">
                <a16:creationId xmlns:a16="http://schemas.microsoft.com/office/drawing/2014/main" id="{5F875A94-405B-13A9-E194-23DFC465A3EA}"/>
              </a:ext>
            </a:extLst>
          </p:cNvPr>
          <p:cNvSpPr>
            <a:spLocks noGrp="1"/>
          </p:cNvSpPr>
          <p:nvPr>
            <p:ph sz="half" idx="1"/>
          </p:nvPr>
        </p:nvSpPr>
        <p:spPr/>
        <p:txBody>
          <a:bodyPr>
            <a:normAutofit fontScale="92500"/>
          </a:bodyPr>
          <a:lstStyle/>
          <a:p>
            <a:r>
              <a:rPr lang="fr-FR" dirty="0"/>
              <a:t>Une fois publié, l’article va apparaître :</a:t>
            </a:r>
          </a:p>
          <a:p>
            <a:pPr lvl="1"/>
            <a:r>
              <a:rPr lang="fr-FR" dirty="0"/>
              <a:t>Sur la page de la (ou des) délégations concernée(s)</a:t>
            </a:r>
          </a:p>
          <a:p>
            <a:pPr lvl="1"/>
            <a:r>
              <a:rPr lang="fr-FR" dirty="0"/>
              <a:t>Sur la page d’accueil dans la rubrique « la force de notre réseau »</a:t>
            </a:r>
          </a:p>
          <a:p>
            <a:r>
              <a:rPr lang="fr-FR" dirty="0"/>
              <a:t>C’est aussi de cette manière que vous pouvez transmettre un article destiné au magazine de l’ACTAS (en choisissant une des catégories liées au magazine)</a:t>
            </a:r>
          </a:p>
          <a:p>
            <a:pPr lvl="1"/>
            <a:endParaRPr lang="fr-FR" dirty="0"/>
          </a:p>
        </p:txBody>
      </p:sp>
      <p:pic>
        <p:nvPicPr>
          <p:cNvPr id="7" name="Espace réservé du contenu 6">
            <a:extLst>
              <a:ext uri="{FF2B5EF4-FFF2-40B4-BE49-F238E27FC236}">
                <a16:creationId xmlns:a16="http://schemas.microsoft.com/office/drawing/2014/main" id="{6B74A853-E149-DE13-BE92-3E1A05099B31}"/>
              </a:ext>
            </a:extLst>
          </p:cNvPr>
          <p:cNvPicPr>
            <a:picLocks noGrp="1" noChangeAspect="1"/>
          </p:cNvPicPr>
          <p:nvPr>
            <p:ph sz="half" idx="2"/>
          </p:nvPr>
        </p:nvPicPr>
        <p:blipFill>
          <a:blip r:embed="rId2"/>
          <a:stretch>
            <a:fillRect/>
          </a:stretch>
        </p:blipFill>
        <p:spPr>
          <a:xfrm>
            <a:off x="6172200" y="4245284"/>
            <a:ext cx="5181600" cy="1931679"/>
          </a:xfrm>
          <a:prstGeom prst="rect">
            <a:avLst/>
          </a:prstGeom>
          <a:ln>
            <a:solidFill>
              <a:schemeClr val="accent1"/>
            </a:solidFill>
          </a:ln>
        </p:spPr>
      </p:pic>
      <p:pic>
        <p:nvPicPr>
          <p:cNvPr id="9" name="Image 8">
            <a:extLst>
              <a:ext uri="{FF2B5EF4-FFF2-40B4-BE49-F238E27FC236}">
                <a16:creationId xmlns:a16="http://schemas.microsoft.com/office/drawing/2014/main" id="{E1CEF29E-9B95-0C93-9BB7-9818B3B19117}"/>
              </a:ext>
            </a:extLst>
          </p:cNvPr>
          <p:cNvPicPr>
            <a:picLocks noChangeAspect="1"/>
          </p:cNvPicPr>
          <p:nvPr/>
        </p:nvPicPr>
        <p:blipFill>
          <a:blip r:embed="rId3"/>
          <a:stretch>
            <a:fillRect/>
          </a:stretch>
        </p:blipFill>
        <p:spPr>
          <a:xfrm>
            <a:off x="6172200" y="952231"/>
            <a:ext cx="5202711" cy="2582906"/>
          </a:xfrm>
          <a:prstGeom prst="rect">
            <a:avLst/>
          </a:prstGeom>
          <a:ln>
            <a:solidFill>
              <a:schemeClr val="accent1"/>
            </a:solidFill>
          </a:ln>
        </p:spPr>
      </p:pic>
      <p:sp>
        <p:nvSpPr>
          <p:cNvPr id="11" name="ZoneTexte 10">
            <a:extLst>
              <a:ext uri="{FF2B5EF4-FFF2-40B4-BE49-F238E27FC236}">
                <a16:creationId xmlns:a16="http://schemas.microsoft.com/office/drawing/2014/main" id="{8878BFAB-E2EE-E5C6-8D14-7A72318BB9AF}"/>
              </a:ext>
            </a:extLst>
          </p:cNvPr>
          <p:cNvSpPr txBox="1"/>
          <p:nvPr/>
        </p:nvSpPr>
        <p:spPr>
          <a:xfrm>
            <a:off x="6172200" y="3659378"/>
            <a:ext cx="5202711" cy="461665"/>
          </a:xfrm>
          <a:prstGeom prst="rect">
            <a:avLst/>
          </a:prstGeom>
          <a:noFill/>
        </p:spPr>
        <p:txBody>
          <a:bodyPr wrap="square" rtlCol="0">
            <a:spAutoFit/>
          </a:bodyPr>
          <a:lstStyle/>
          <a:p>
            <a:pPr algn="ctr"/>
            <a:r>
              <a:rPr lang="fr-FR" sz="1200" i="1" dirty="0"/>
              <a:t>Aperçu sur la page d’accueil (en haut)</a:t>
            </a:r>
          </a:p>
          <a:p>
            <a:pPr algn="ctr"/>
            <a:r>
              <a:rPr lang="fr-FR" sz="1200" i="1" dirty="0"/>
              <a:t>Aperçu dans la page de la délégation concernée (en bas)</a:t>
            </a:r>
          </a:p>
        </p:txBody>
      </p:sp>
    </p:spTree>
    <p:extLst>
      <p:ext uri="{BB962C8B-B14F-4D97-AF65-F5344CB8AC3E}">
        <p14:creationId xmlns:p14="http://schemas.microsoft.com/office/powerpoint/2010/main" val="2626981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AA074-CBDC-BDD2-E6AE-AAE350F86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4C73C4-34F7-8057-50C1-C8F3CB7D4D39}"/>
              </a:ext>
            </a:extLst>
          </p:cNvPr>
          <p:cNvSpPr>
            <a:spLocks noGrp="1"/>
          </p:cNvSpPr>
          <p:nvPr>
            <p:ph type="title"/>
          </p:nvPr>
        </p:nvSpPr>
        <p:spPr/>
        <p:txBody>
          <a:bodyPr/>
          <a:lstStyle/>
          <a:p>
            <a:r>
              <a:rPr lang="fr-FR" dirty="0"/>
              <a:t>Proposer un </a:t>
            </a:r>
            <a:r>
              <a:rPr lang="fr-FR" b="1" dirty="0"/>
              <a:t>fichier</a:t>
            </a:r>
          </a:p>
        </p:txBody>
      </p:sp>
      <p:sp>
        <p:nvSpPr>
          <p:cNvPr id="3" name="Espace réservé du texte 2">
            <a:extLst>
              <a:ext uri="{FF2B5EF4-FFF2-40B4-BE49-F238E27FC236}">
                <a16:creationId xmlns:a16="http://schemas.microsoft.com/office/drawing/2014/main" id="{27877CFB-DED3-395B-93E1-C2C50638E4E1}"/>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2338145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47D6C-2080-A78F-521A-2367D9153CE9}"/>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2AD28B0C-6E08-2A56-F171-3C50C87B0269}"/>
              </a:ext>
            </a:extLst>
          </p:cNvPr>
          <p:cNvSpPr>
            <a:spLocks noGrp="1"/>
          </p:cNvSpPr>
          <p:nvPr>
            <p:ph type="title"/>
          </p:nvPr>
        </p:nvSpPr>
        <p:spPr/>
        <p:txBody>
          <a:bodyPr/>
          <a:lstStyle/>
          <a:p>
            <a:r>
              <a:rPr lang="fr-FR" dirty="0"/>
              <a:t>Proposer un </a:t>
            </a:r>
            <a:r>
              <a:rPr lang="fr-FR" b="1" dirty="0"/>
              <a:t>fichier</a:t>
            </a:r>
          </a:p>
        </p:txBody>
      </p:sp>
      <p:pic>
        <p:nvPicPr>
          <p:cNvPr id="8" name="Espace réservé du contenu 7">
            <a:extLst>
              <a:ext uri="{FF2B5EF4-FFF2-40B4-BE49-F238E27FC236}">
                <a16:creationId xmlns:a16="http://schemas.microsoft.com/office/drawing/2014/main" id="{B24B0C7E-8F05-1A5D-9E97-D2026232388C}"/>
              </a:ext>
            </a:extLst>
          </p:cNvPr>
          <p:cNvPicPr>
            <a:picLocks noGrp="1" noChangeAspect="1"/>
          </p:cNvPicPr>
          <p:nvPr>
            <p:ph idx="1"/>
          </p:nvPr>
        </p:nvPicPr>
        <p:blipFill>
          <a:blip r:embed="rId2"/>
          <a:stretch>
            <a:fillRect/>
          </a:stretch>
        </p:blipFill>
        <p:spPr>
          <a:xfrm>
            <a:off x="6344969" y="1033129"/>
            <a:ext cx="3848637" cy="4782217"/>
          </a:xfrm>
          <a:prstGeom prst="rect">
            <a:avLst/>
          </a:prstGeom>
        </p:spPr>
      </p:pic>
      <p:sp>
        <p:nvSpPr>
          <p:cNvPr id="6" name="Espace réservé du texte 5">
            <a:extLst>
              <a:ext uri="{FF2B5EF4-FFF2-40B4-BE49-F238E27FC236}">
                <a16:creationId xmlns:a16="http://schemas.microsoft.com/office/drawing/2014/main" id="{3FDFFD45-45F9-80C0-886B-8FCA5F9391A1}"/>
              </a:ext>
            </a:extLst>
          </p:cNvPr>
          <p:cNvSpPr>
            <a:spLocks noGrp="1"/>
          </p:cNvSpPr>
          <p:nvPr>
            <p:ph type="body" sz="half" idx="2"/>
          </p:nvPr>
        </p:nvSpPr>
        <p:spPr/>
        <p:txBody>
          <a:bodyPr/>
          <a:lstStyle/>
          <a:p>
            <a:r>
              <a:rPr lang="fr-FR" dirty="0"/>
              <a:t>Le formulaire permettant de proposer un fichier peut être trouvé :</a:t>
            </a:r>
          </a:p>
          <a:p>
            <a:pPr marL="285750" indent="-285750">
              <a:buFontTx/>
              <a:buChar char="-"/>
            </a:pPr>
            <a:r>
              <a:rPr lang="fr-FR" dirty="0"/>
              <a:t>Directement sur la page d’accueil, rubrique « Je propose en un clic » / Fichier</a:t>
            </a:r>
          </a:p>
          <a:p>
            <a:pPr marL="285750" indent="-285750">
              <a:buFontTx/>
              <a:buChar char="-"/>
            </a:pPr>
            <a:r>
              <a:rPr lang="fr-FR" dirty="0"/>
              <a:t>Dans la rubrique Info / Avancer ensemble / Envoyer un fichier</a:t>
            </a:r>
          </a:p>
          <a:p>
            <a:pPr marL="285750" indent="-285750">
              <a:buFontTx/>
              <a:buChar char="-"/>
            </a:pPr>
            <a:r>
              <a:rPr lang="fr-FR" dirty="0"/>
              <a:t>Dans la rubrique Espace Adhérents / Contribuer / Proposer un fichier</a:t>
            </a:r>
          </a:p>
          <a:p>
            <a:pPr marL="285750" indent="-285750">
              <a:buFontTx/>
              <a:buChar char="-"/>
            </a:pPr>
            <a:endParaRPr lang="fr-FR" dirty="0"/>
          </a:p>
        </p:txBody>
      </p:sp>
      <p:sp>
        <p:nvSpPr>
          <p:cNvPr id="9" name="Rectangle 8">
            <a:extLst>
              <a:ext uri="{FF2B5EF4-FFF2-40B4-BE49-F238E27FC236}">
                <a16:creationId xmlns:a16="http://schemas.microsoft.com/office/drawing/2014/main" id="{7E98E3D2-1982-C2AF-262F-2ADA84421D18}"/>
              </a:ext>
            </a:extLst>
          </p:cNvPr>
          <p:cNvSpPr/>
          <p:nvPr/>
        </p:nvSpPr>
        <p:spPr>
          <a:xfrm>
            <a:off x="8058150" y="4906735"/>
            <a:ext cx="2057400" cy="310243"/>
          </a:xfrm>
          <a:prstGeom prst="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363328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5541F-7017-08D7-A725-28C51975B4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900978-91E8-93E7-E835-0B24F1F4482F}"/>
              </a:ext>
            </a:extLst>
          </p:cNvPr>
          <p:cNvSpPr>
            <a:spLocks noGrp="1"/>
          </p:cNvSpPr>
          <p:nvPr>
            <p:ph type="title"/>
          </p:nvPr>
        </p:nvSpPr>
        <p:spPr/>
        <p:txBody>
          <a:bodyPr/>
          <a:lstStyle/>
          <a:p>
            <a:r>
              <a:rPr lang="fr-FR" dirty="0"/>
              <a:t>Proposer un </a:t>
            </a:r>
            <a:r>
              <a:rPr lang="fr-FR" b="1" dirty="0"/>
              <a:t>fichier</a:t>
            </a:r>
            <a:r>
              <a:rPr lang="fr-FR" dirty="0"/>
              <a:t> (suite)</a:t>
            </a:r>
          </a:p>
        </p:txBody>
      </p:sp>
      <p:sp>
        <p:nvSpPr>
          <p:cNvPr id="3" name="Espace réservé du contenu 2">
            <a:extLst>
              <a:ext uri="{FF2B5EF4-FFF2-40B4-BE49-F238E27FC236}">
                <a16:creationId xmlns:a16="http://schemas.microsoft.com/office/drawing/2014/main" id="{111C05BF-12BA-7CF6-96F9-E8D171AA6C9A}"/>
              </a:ext>
            </a:extLst>
          </p:cNvPr>
          <p:cNvSpPr>
            <a:spLocks noGrp="1"/>
          </p:cNvSpPr>
          <p:nvPr>
            <p:ph idx="1"/>
          </p:nvPr>
        </p:nvSpPr>
        <p:spPr/>
        <p:txBody>
          <a:bodyPr>
            <a:normAutofit fontScale="92500" lnSpcReduction="10000"/>
          </a:bodyPr>
          <a:lstStyle/>
          <a:p>
            <a:r>
              <a:rPr lang="fr-FR" dirty="0"/>
              <a:t>Un formulaire s’ouvre et il vous suffit de le suivre pas à pas en complétant les différents éléments demandés :</a:t>
            </a:r>
          </a:p>
          <a:p>
            <a:pPr lvl="1"/>
            <a:r>
              <a:rPr lang="fr-FR" dirty="0"/>
              <a:t>Le fichier que vous souhaitez envoyer (vous allez le chercher sur votre ordinateur comme si c’était une pièce jointe d’un mail par exemple)</a:t>
            </a:r>
          </a:p>
          <a:p>
            <a:pPr lvl="2"/>
            <a:r>
              <a:rPr lang="fr-FR" dirty="0"/>
              <a:t>Images autorisées : .jpg .jpeg .png .gif .</a:t>
            </a:r>
            <a:r>
              <a:rPr lang="fr-FR" dirty="0" err="1"/>
              <a:t>ico</a:t>
            </a:r>
            <a:endParaRPr lang="fr-FR" dirty="0"/>
          </a:p>
          <a:p>
            <a:pPr lvl="2"/>
            <a:r>
              <a:rPr lang="fr-FR" dirty="0"/>
              <a:t>Documents autorisés : .</a:t>
            </a:r>
            <a:r>
              <a:rPr lang="fr-FR" dirty="0" err="1"/>
              <a:t>pdf</a:t>
            </a:r>
            <a:r>
              <a:rPr lang="fr-FR" dirty="0"/>
              <a:t> .doc .docx .</a:t>
            </a:r>
            <a:r>
              <a:rPr lang="fr-FR" dirty="0" err="1"/>
              <a:t>ppt</a:t>
            </a:r>
            <a:r>
              <a:rPr lang="fr-FR" dirty="0"/>
              <a:t> .pptx .</a:t>
            </a:r>
            <a:r>
              <a:rPr lang="fr-FR" dirty="0" err="1"/>
              <a:t>odt</a:t>
            </a:r>
            <a:r>
              <a:rPr lang="fr-FR" dirty="0"/>
              <a:t> .</a:t>
            </a:r>
            <a:r>
              <a:rPr lang="fr-FR" dirty="0" err="1"/>
              <a:t>xls</a:t>
            </a:r>
            <a:r>
              <a:rPr lang="fr-FR" dirty="0"/>
              <a:t> .xlsx .</a:t>
            </a:r>
            <a:r>
              <a:rPr lang="fr-FR" dirty="0" err="1"/>
              <a:t>psd</a:t>
            </a:r>
            <a:endParaRPr lang="fr-FR" dirty="0"/>
          </a:p>
          <a:p>
            <a:pPr lvl="2"/>
            <a:r>
              <a:rPr lang="fr-FR" dirty="0"/>
              <a:t>Audios autorisés : .mp3 .m4a .</a:t>
            </a:r>
            <a:r>
              <a:rPr lang="fr-FR" dirty="0" err="1"/>
              <a:t>ogg</a:t>
            </a:r>
            <a:r>
              <a:rPr lang="fr-FR" dirty="0"/>
              <a:t> .</a:t>
            </a:r>
            <a:r>
              <a:rPr lang="fr-FR" dirty="0" err="1"/>
              <a:t>wav</a:t>
            </a:r>
            <a:endParaRPr lang="fr-FR" dirty="0"/>
          </a:p>
          <a:p>
            <a:pPr lvl="2"/>
            <a:r>
              <a:rPr lang="fr-FR" dirty="0"/>
              <a:t>Vidéos autorisées : .mp4 .</a:t>
            </a:r>
            <a:r>
              <a:rPr lang="fr-FR" dirty="0" err="1"/>
              <a:t>mov</a:t>
            </a:r>
            <a:r>
              <a:rPr lang="fr-FR" dirty="0"/>
              <a:t> .</a:t>
            </a:r>
            <a:r>
              <a:rPr lang="fr-FR" dirty="0" err="1"/>
              <a:t>wmv</a:t>
            </a:r>
            <a:r>
              <a:rPr lang="fr-FR" dirty="0"/>
              <a:t> .</a:t>
            </a:r>
            <a:r>
              <a:rPr lang="fr-FR" dirty="0" err="1"/>
              <a:t>avi</a:t>
            </a:r>
            <a:r>
              <a:rPr lang="fr-FR" dirty="0"/>
              <a:t> .</a:t>
            </a:r>
            <a:r>
              <a:rPr lang="fr-FR" dirty="0" err="1"/>
              <a:t>mpg</a:t>
            </a:r>
            <a:r>
              <a:rPr lang="fr-FR" dirty="0"/>
              <a:t> .</a:t>
            </a:r>
            <a:r>
              <a:rPr lang="fr-FR" dirty="0" err="1"/>
              <a:t>ogv</a:t>
            </a:r>
            <a:r>
              <a:rPr lang="fr-FR" dirty="0"/>
              <a:t> .3gp .3g2</a:t>
            </a:r>
          </a:p>
          <a:p>
            <a:pPr lvl="1"/>
            <a:r>
              <a:rPr lang="fr-FR" dirty="0"/>
              <a:t>Le rattachement du fichier à une catégorie : </a:t>
            </a:r>
            <a:r>
              <a:rPr lang="fr-FR" b="1" dirty="0">
                <a:solidFill>
                  <a:srgbClr val="FF0000"/>
                </a:solidFill>
              </a:rPr>
              <a:t>attention, c’est cet aspect qui est fondamental.</a:t>
            </a:r>
            <a:r>
              <a:rPr lang="fr-FR" dirty="0"/>
              <a:t> Vous </a:t>
            </a:r>
            <a:r>
              <a:rPr lang="fr-FR" b="1" u="sng" dirty="0"/>
              <a:t>devez</a:t>
            </a:r>
            <a:r>
              <a:rPr lang="fr-FR" b="1" dirty="0"/>
              <a:t> </a:t>
            </a:r>
            <a:r>
              <a:rPr lang="fr-FR" dirty="0"/>
              <a:t>choisir la bonne délégation car c’est cela qui permettra d’assurer une publication au(x) bon(s) endroit(s)</a:t>
            </a:r>
          </a:p>
          <a:p>
            <a:pPr lvl="1"/>
            <a:r>
              <a:rPr lang="fr-FR" dirty="0"/>
              <a:t>Le titre qui sera affiché comme lien menant vers votre fichier</a:t>
            </a:r>
          </a:p>
          <a:p>
            <a:pPr lvl="1"/>
            <a:r>
              <a:rPr lang="fr-FR" dirty="0"/>
              <a:t>Une éventuelle description du contenu de votre fichier</a:t>
            </a:r>
          </a:p>
        </p:txBody>
      </p:sp>
    </p:spTree>
    <p:extLst>
      <p:ext uri="{BB962C8B-B14F-4D97-AF65-F5344CB8AC3E}">
        <p14:creationId xmlns:p14="http://schemas.microsoft.com/office/powerpoint/2010/main" val="105042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1E332-8856-2C9C-E9FD-0FD178A2D7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84C006C-E4CD-6704-7A8C-E594820AE81C}"/>
              </a:ext>
            </a:extLst>
          </p:cNvPr>
          <p:cNvSpPr>
            <a:spLocks noGrp="1"/>
          </p:cNvSpPr>
          <p:nvPr>
            <p:ph type="title"/>
          </p:nvPr>
        </p:nvSpPr>
        <p:spPr/>
        <p:txBody>
          <a:bodyPr/>
          <a:lstStyle/>
          <a:p>
            <a:r>
              <a:rPr lang="fr-FR" dirty="0"/>
              <a:t>Proposer un </a:t>
            </a:r>
            <a:r>
              <a:rPr lang="fr-FR" b="1" dirty="0"/>
              <a:t>fichier</a:t>
            </a:r>
            <a:r>
              <a:rPr lang="fr-FR" dirty="0"/>
              <a:t> (fin)</a:t>
            </a:r>
          </a:p>
        </p:txBody>
      </p:sp>
      <p:sp>
        <p:nvSpPr>
          <p:cNvPr id="3" name="Espace réservé du contenu 2">
            <a:extLst>
              <a:ext uri="{FF2B5EF4-FFF2-40B4-BE49-F238E27FC236}">
                <a16:creationId xmlns:a16="http://schemas.microsoft.com/office/drawing/2014/main" id="{CA919042-A798-454E-D58B-787B91C228AF}"/>
              </a:ext>
            </a:extLst>
          </p:cNvPr>
          <p:cNvSpPr>
            <a:spLocks noGrp="1"/>
          </p:cNvSpPr>
          <p:nvPr>
            <p:ph sz="half" idx="1"/>
          </p:nvPr>
        </p:nvSpPr>
        <p:spPr/>
        <p:txBody>
          <a:bodyPr>
            <a:normAutofit lnSpcReduction="10000"/>
          </a:bodyPr>
          <a:lstStyle/>
          <a:p>
            <a:r>
              <a:rPr lang="fr-FR" dirty="0"/>
              <a:t>On voit une illustration à droite qui montre un exemple des différentes catégories. </a:t>
            </a:r>
          </a:p>
          <a:p>
            <a:r>
              <a:rPr lang="fr-FR" dirty="0"/>
              <a:t>Il est </a:t>
            </a:r>
            <a:r>
              <a:rPr lang="fr-FR" b="1" u="sng" dirty="0"/>
              <a:t>impératif</a:t>
            </a:r>
            <a:r>
              <a:rPr lang="fr-FR" dirty="0"/>
              <a:t> de sélectionner une catégorie qui correspond à votre délégation territoriale et/ou thématique.</a:t>
            </a:r>
          </a:p>
          <a:p>
            <a:r>
              <a:rPr lang="fr-FR" dirty="0"/>
              <a:t>Une fois votre formulaire validé, l’administrateur est avisé et peut procéder à la mise en ligne.</a:t>
            </a:r>
          </a:p>
        </p:txBody>
      </p:sp>
      <p:pic>
        <p:nvPicPr>
          <p:cNvPr id="7" name="Espace réservé du contenu 6">
            <a:extLst>
              <a:ext uri="{FF2B5EF4-FFF2-40B4-BE49-F238E27FC236}">
                <a16:creationId xmlns:a16="http://schemas.microsoft.com/office/drawing/2014/main" id="{DC801BF0-0BEF-1A38-9667-BF6229E2FF49}"/>
              </a:ext>
            </a:extLst>
          </p:cNvPr>
          <p:cNvPicPr>
            <a:picLocks noGrp="1" noChangeAspect="1"/>
          </p:cNvPicPr>
          <p:nvPr>
            <p:ph sz="half" idx="2"/>
          </p:nvPr>
        </p:nvPicPr>
        <p:blipFill>
          <a:blip r:embed="rId2"/>
          <a:stretch>
            <a:fillRect/>
          </a:stretch>
        </p:blipFill>
        <p:spPr>
          <a:xfrm>
            <a:off x="6271044" y="1825625"/>
            <a:ext cx="4983911" cy="4351338"/>
          </a:xfrm>
          <a:prstGeom prst="rect">
            <a:avLst/>
          </a:prstGeom>
          <a:ln>
            <a:solidFill>
              <a:schemeClr val="accent1"/>
            </a:solidFill>
          </a:ln>
        </p:spPr>
      </p:pic>
    </p:spTree>
    <p:extLst>
      <p:ext uri="{BB962C8B-B14F-4D97-AF65-F5344CB8AC3E}">
        <p14:creationId xmlns:p14="http://schemas.microsoft.com/office/powerpoint/2010/main" val="3040460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F8526-CA9C-E258-CF89-D53773854E3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38C35E-E643-A546-1919-45F33F9EE6EB}"/>
              </a:ext>
            </a:extLst>
          </p:cNvPr>
          <p:cNvSpPr>
            <a:spLocks noGrp="1"/>
          </p:cNvSpPr>
          <p:nvPr>
            <p:ph type="title"/>
          </p:nvPr>
        </p:nvSpPr>
        <p:spPr/>
        <p:txBody>
          <a:bodyPr/>
          <a:lstStyle/>
          <a:p>
            <a:r>
              <a:rPr lang="fr-FR" dirty="0"/>
              <a:t>Le </a:t>
            </a:r>
            <a:r>
              <a:rPr lang="fr-FR" b="1" dirty="0"/>
              <a:t>fichier</a:t>
            </a:r>
            <a:r>
              <a:rPr lang="fr-FR" dirty="0"/>
              <a:t> est publié</a:t>
            </a:r>
          </a:p>
        </p:txBody>
      </p:sp>
      <p:sp>
        <p:nvSpPr>
          <p:cNvPr id="3" name="Espace réservé du contenu 2">
            <a:extLst>
              <a:ext uri="{FF2B5EF4-FFF2-40B4-BE49-F238E27FC236}">
                <a16:creationId xmlns:a16="http://schemas.microsoft.com/office/drawing/2014/main" id="{759ACD39-5552-40CE-DB5B-2DCFBEAB43C3}"/>
              </a:ext>
            </a:extLst>
          </p:cNvPr>
          <p:cNvSpPr>
            <a:spLocks noGrp="1"/>
          </p:cNvSpPr>
          <p:nvPr>
            <p:ph sz="half" idx="1"/>
          </p:nvPr>
        </p:nvSpPr>
        <p:spPr/>
        <p:txBody>
          <a:bodyPr>
            <a:normAutofit/>
          </a:bodyPr>
          <a:lstStyle/>
          <a:p>
            <a:r>
              <a:rPr lang="fr-FR" dirty="0"/>
              <a:t>Une fois publié, le fichier va apparaître :</a:t>
            </a:r>
          </a:p>
          <a:p>
            <a:pPr lvl="1"/>
            <a:r>
              <a:rPr lang="fr-FR" dirty="0"/>
              <a:t>Sur la page de la délégation concernée dans l’espace « LES FICHIERS » situé en bas à droite de la page</a:t>
            </a:r>
          </a:p>
        </p:txBody>
      </p:sp>
      <p:pic>
        <p:nvPicPr>
          <p:cNvPr id="8" name="Espace réservé du contenu 7">
            <a:extLst>
              <a:ext uri="{FF2B5EF4-FFF2-40B4-BE49-F238E27FC236}">
                <a16:creationId xmlns:a16="http://schemas.microsoft.com/office/drawing/2014/main" id="{1D81EF3A-F9C3-5533-0389-D51001F748AD}"/>
              </a:ext>
            </a:extLst>
          </p:cNvPr>
          <p:cNvPicPr>
            <a:picLocks noGrp="1" noChangeAspect="1"/>
          </p:cNvPicPr>
          <p:nvPr>
            <p:ph sz="half" idx="2"/>
          </p:nvPr>
        </p:nvPicPr>
        <p:blipFill>
          <a:blip r:embed="rId2"/>
          <a:stretch>
            <a:fillRect/>
          </a:stretch>
        </p:blipFill>
        <p:spPr>
          <a:xfrm>
            <a:off x="6610049" y="2119844"/>
            <a:ext cx="4305901" cy="3762900"/>
          </a:xfrm>
          <a:prstGeom prst="rect">
            <a:avLst/>
          </a:prstGeom>
          <a:ln>
            <a:solidFill>
              <a:schemeClr val="accent1"/>
            </a:solidFill>
          </a:ln>
        </p:spPr>
      </p:pic>
    </p:spTree>
    <p:extLst>
      <p:ext uri="{BB962C8B-B14F-4D97-AF65-F5344CB8AC3E}">
        <p14:creationId xmlns:p14="http://schemas.microsoft.com/office/powerpoint/2010/main" val="3966917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23B2-B57D-2D1C-4260-AB9E254306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F72854-94C7-A194-784F-6E941EC23828}"/>
              </a:ext>
            </a:extLst>
          </p:cNvPr>
          <p:cNvSpPr>
            <a:spLocks noGrp="1"/>
          </p:cNvSpPr>
          <p:nvPr>
            <p:ph type="title"/>
          </p:nvPr>
        </p:nvSpPr>
        <p:spPr/>
        <p:txBody>
          <a:bodyPr/>
          <a:lstStyle/>
          <a:p>
            <a:r>
              <a:rPr lang="fr-FR" dirty="0"/>
              <a:t>D’autres possibilités… </a:t>
            </a:r>
          </a:p>
        </p:txBody>
      </p:sp>
      <p:sp>
        <p:nvSpPr>
          <p:cNvPr id="3" name="Espace réservé du contenu 2">
            <a:extLst>
              <a:ext uri="{FF2B5EF4-FFF2-40B4-BE49-F238E27FC236}">
                <a16:creationId xmlns:a16="http://schemas.microsoft.com/office/drawing/2014/main" id="{938E5CDA-06EA-6077-A9DC-77799B0CE78F}"/>
              </a:ext>
            </a:extLst>
          </p:cNvPr>
          <p:cNvSpPr>
            <a:spLocks noGrp="1"/>
          </p:cNvSpPr>
          <p:nvPr>
            <p:ph idx="1"/>
          </p:nvPr>
        </p:nvSpPr>
        <p:spPr/>
        <p:txBody>
          <a:bodyPr>
            <a:normAutofit fontScale="92500"/>
          </a:bodyPr>
          <a:lstStyle/>
          <a:p>
            <a:r>
              <a:rPr lang="fr-FR" dirty="0"/>
              <a:t>Evidemment seuls les 3 types de contenus directement rattachés aux délégations (territoriales ou thématiques) sont cités ici, mais </a:t>
            </a:r>
            <a:r>
              <a:rPr lang="fr-FR" b="1" dirty="0"/>
              <a:t>l’ensemble du site est bien sûr ouvert aux délégués territoriaux ou thématiques et aux adhérents !</a:t>
            </a:r>
          </a:p>
          <a:p>
            <a:r>
              <a:rPr lang="fr-FR" dirty="0"/>
              <a:t>De la même manière que vous pouvez proposer un article pour une délégation thématique ou territoriale, vous pouvez proposer </a:t>
            </a:r>
            <a:r>
              <a:rPr lang="fr-FR" b="1" dirty="0"/>
              <a:t>un article pour le magazine d’info de l’ACTAS</a:t>
            </a:r>
            <a:r>
              <a:rPr lang="fr-FR" dirty="0"/>
              <a:t> en choisissant comme catégorie la rubrique du magazine que vous souhaitez enrichir</a:t>
            </a:r>
          </a:p>
          <a:p>
            <a:r>
              <a:rPr lang="fr-FR" dirty="0"/>
              <a:t>Vous pouvez également relayer des </a:t>
            </a:r>
            <a:r>
              <a:rPr lang="fr-FR" b="1" dirty="0"/>
              <a:t>offres d’emploi</a:t>
            </a:r>
          </a:p>
          <a:p>
            <a:r>
              <a:rPr lang="fr-FR" dirty="0"/>
              <a:t>Vous pouvez enfin contribuer au </a:t>
            </a:r>
            <a:r>
              <a:rPr lang="fr-FR" b="1" dirty="0"/>
              <a:t>forum d’échanges </a:t>
            </a:r>
            <a:r>
              <a:rPr lang="fr-FR" dirty="0"/>
              <a:t>à votre disposition</a:t>
            </a:r>
          </a:p>
        </p:txBody>
      </p:sp>
    </p:spTree>
    <p:extLst>
      <p:ext uri="{BB962C8B-B14F-4D97-AF65-F5344CB8AC3E}">
        <p14:creationId xmlns:p14="http://schemas.microsoft.com/office/powerpoint/2010/main" val="2863855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23258-9531-2F7B-1F13-B9BEBA56C4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F357BB-D8CF-F480-BC89-061CCDB0871B}"/>
              </a:ext>
            </a:extLst>
          </p:cNvPr>
          <p:cNvSpPr>
            <a:spLocks noGrp="1"/>
          </p:cNvSpPr>
          <p:nvPr>
            <p:ph type="title"/>
          </p:nvPr>
        </p:nvSpPr>
        <p:spPr/>
        <p:txBody>
          <a:bodyPr/>
          <a:lstStyle/>
          <a:p>
            <a:r>
              <a:rPr lang="fr-FR" dirty="0"/>
              <a:t>Questions diverses</a:t>
            </a:r>
          </a:p>
        </p:txBody>
      </p:sp>
      <p:sp>
        <p:nvSpPr>
          <p:cNvPr id="3" name="Espace réservé du contenu 2">
            <a:extLst>
              <a:ext uri="{FF2B5EF4-FFF2-40B4-BE49-F238E27FC236}">
                <a16:creationId xmlns:a16="http://schemas.microsoft.com/office/drawing/2014/main" id="{B6A6569A-AF0D-6A40-ADCE-1AC42B45634D}"/>
              </a:ext>
            </a:extLst>
          </p:cNvPr>
          <p:cNvSpPr>
            <a:spLocks noGrp="1"/>
          </p:cNvSpPr>
          <p:nvPr>
            <p:ph idx="1"/>
          </p:nvPr>
        </p:nvSpPr>
        <p:spPr/>
        <p:txBody>
          <a:bodyPr>
            <a:normAutofit fontScale="92500" lnSpcReduction="10000"/>
          </a:bodyPr>
          <a:lstStyle/>
          <a:p>
            <a:r>
              <a:rPr lang="fr-FR" b="1" dirty="0"/>
              <a:t>Je suis délégué territorial ou thématique et je ne me vois pas sur la page dédiée dans la rubrique « Votre délégué… »</a:t>
            </a:r>
          </a:p>
          <a:p>
            <a:pPr lvl="1"/>
            <a:r>
              <a:rPr lang="fr-FR" dirty="0"/>
              <a:t>Contactez l’administrateur du site qui, sur la page de votre profil, pourra vous associer à la bonne délégation et préciser que vous avez pour rôle délégué territorial et/ou délégué thématique. C’est la même chose pour les membres d’une délégation territoriale qui ne se verraient pas, ou qui déménageraient.</a:t>
            </a:r>
          </a:p>
          <a:p>
            <a:r>
              <a:rPr lang="fr-FR" b="1" dirty="0"/>
              <a:t>Le nom de ma délégation territoriale a été modifié lors des dernières rencontres nationales de l’ACTAS et n’est pas à jour.</a:t>
            </a:r>
          </a:p>
          <a:p>
            <a:pPr lvl="1"/>
            <a:r>
              <a:rPr lang="fr-FR" dirty="0"/>
              <a:t>La mise à jour des délégations territoriales nécessitant une intervention lourde sur la structure du site, celle-ci sera opérée d’ici à la fin juin. Il est prévu que Auvergne – Rhône Alpes soit divisée en deux ; tout comme Bourgogne – Franche-Comté. Enfin, il est prévu une fusion entre PACA et Corse au sein d’une seule et même délégation territoriale.</a:t>
            </a:r>
          </a:p>
        </p:txBody>
      </p:sp>
    </p:spTree>
    <p:extLst>
      <p:ext uri="{BB962C8B-B14F-4D97-AF65-F5344CB8AC3E}">
        <p14:creationId xmlns:p14="http://schemas.microsoft.com/office/powerpoint/2010/main" val="317239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28FA4-C162-54B2-B986-40C560943A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E2CFEC2-20D7-ACA6-2D30-BEFFF26673AF}"/>
              </a:ext>
            </a:extLst>
          </p:cNvPr>
          <p:cNvSpPr>
            <a:spLocks noGrp="1"/>
          </p:cNvSpPr>
          <p:nvPr>
            <p:ph type="title"/>
          </p:nvPr>
        </p:nvSpPr>
        <p:spPr/>
        <p:txBody>
          <a:bodyPr/>
          <a:lstStyle/>
          <a:p>
            <a:r>
              <a:rPr lang="fr-FR" dirty="0"/>
              <a:t>Questions diverses (suite)</a:t>
            </a:r>
          </a:p>
        </p:txBody>
      </p:sp>
      <p:sp>
        <p:nvSpPr>
          <p:cNvPr id="3" name="Espace réservé du contenu 2">
            <a:extLst>
              <a:ext uri="{FF2B5EF4-FFF2-40B4-BE49-F238E27FC236}">
                <a16:creationId xmlns:a16="http://schemas.microsoft.com/office/drawing/2014/main" id="{0CB869CC-E39C-7611-969C-0D92B61FE8DD}"/>
              </a:ext>
            </a:extLst>
          </p:cNvPr>
          <p:cNvSpPr>
            <a:spLocks noGrp="1"/>
          </p:cNvSpPr>
          <p:nvPr>
            <p:ph idx="1"/>
          </p:nvPr>
        </p:nvSpPr>
        <p:spPr/>
        <p:txBody>
          <a:bodyPr>
            <a:normAutofit fontScale="92500" lnSpcReduction="10000"/>
          </a:bodyPr>
          <a:lstStyle/>
          <a:p>
            <a:r>
              <a:rPr lang="fr-FR" b="1" dirty="0"/>
              <a:t>Je ne suis pas délégué territorial mais je souhaite tout de même partager un article, un évènement ou un fichier avec les autres membres de ma délégation.</a:t>
            </a:r>
          </a:p>
          <a:p>
            <a:pPr lvl="1"/>
            <a:r>
              <a:rPr lang="fr-FR" dirty="0"/>
              <a:t>La proposition de contenus sur le site est ouverte à tous les adhérents. Ainsi, vous n’avez pas besoin d’être délégué pour proposer du contenu ! Vous pouvez même proposer du contenu pour une délégation territoriale qui n’est pas la vôtre.</a:t>
            </a:r>
          </a:p>
          <a:p>
            <a:r>
              <a:rPr lang="fr-FR" b="1" dirty="0"/>
              <a:t>J’ai envoyé une proposition de contenu mais je ne la vois publiée.</a:t>
            </a:r>
          </a:p>
          <a:p>
            <a:pPr lvl="1"/>
            <a:r>
              <a:rPr lang="fr-FR" dirty="0"/>
              <a:t>Comme l’explique la charte de modération du site présentée dans la rubrique « A propos / Mentions légales / Charte de modération », tous les contenus soumis pour un ajout sur le site font l’objet d’une modération a priori (sauf le forum d’échanges). Pas de panique, c’est donc simplement que l’administrateur n’a pas encore révisé et mis en ligne votre contenu. Contactez-le si vous avez un doute, après bien sûr un délai raisonnable ou si vous faites face à une urgence.</a:t>
            </a:r>
          </a:p>
        </p:txBody>
      </p:sp>
    </p:spTree>
    <p:extLst>
      <p:ext uri="{BB962C8B-B14F-4D97-AF65-F5344CB8AC3E}">
        <p14:creationId xmlns:p14="http://schemas.microsoft.com/office/powerpoint/2010/main" val="1357467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D50AC-3689-6332-D0A4-40FEDF6244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57896E-D081-C892-76EE-AB13CB0BA014}"/>
              </a:ext>
            </a:extLst>
          </p:cNvPr>
          <p:cNvSpPr>
            <a:spLocks noGrp="1"/>
          </p:cNvSpPr>
          <p:nvPr>
            <p:ph type="title"/>
          </p:nvPr>
        </p:nvSpPr>
        <p:spPr/>
        <p:txBody>
          <a:bodyPr/>
          <a:lstStyle/>
          <a:p>
            <a:r>
              <a:rPr lang="fr-FR" dirty="0"/>
              <a:t>Questions diverses (fin)</a:t>
            </a:r>
          </a:p>
        </p:txBody>
      </p:sp>
      <p:sp>
        <p:nvSpPr>
          <p:cNvPr id="3" name="Espace réservé du contenu 2">
            <a:extLst>
              <a:ext uri="{FF2B5EF4-FFF2-40B4-BE49-F238E27FC236}">
                <a16:creationId xmlns:a16="http://schemas.microsoft.com/office/drawing/2014/main" id="{F24F1C46-383E-40D8-99F0-A5BA670BEB62}"/>
              </a:ext>
            </a:extLst>
          </p:cNvPr>
          <p:cNvSpPr>
            <a:spLocks noGrp="1"/>
          </p:cNvSpPr>
          <p:nvPr>
            <p:ph idx="1"/>
          </p:nvPr>
        </p:nvSpPr>
        <p:spPr/>
        <p:txBody>
          <a:bodyPr>
            <a:normAutofit fontScale="92500" lnSpcReduction="20000"/>
          </a:bodyPr>
          <a:lstStyle/>
          <a:p>
            <a:r>
              <a:rPr lang="fr-FR" b="1" dirty="0"/>
              <a:t>Je veux prendre contact avec un autre membre de ma délégation territoriale ou thématique mais je ne trouve pas ses coordonnées.</a:t>
            </a:r>
          </a:p>
          <a:p>
            <a:pPr lvl="1"/>
            <a:r>
              <a:rPr lang="fr-FR" dirty="0"/>
              <a:t>En raison du RGPD et des souhaits exprimés quant à la conception du site internet de l’ACTAS, chaque membre est libre de définir et diffuser – ou non – des informations et coordonnées professionnelles ou personnelles avec les autres membres de l’ACTAS. Cela se passe dans Espace adhérents / Editer mes infos. Les coordonnées rendues disponibles par les membres sont dans Services pro / Annuaire. Un lien direct vers l’annuaire est proposé sur chaque page de délégation, à proximité immédiate de la liste de ses membres connus.</a:t>
            </a:r>
          </a:p>
          <a:p>
            <a:r>
              <a:rPr lang="fr-FR" b="1" dirty="0"/>
              <a:t>Je me suis trompé et j’ai besoin de corriger une erreur ou d’apporter une modification à un contenu qui est déjà en ligne.</a:t>
            </a:r>
          </a:p>
          <a:p>
            <a:pPr lvl="1"/>
            <a:r>
              <a:rPr lang="fr-FR" dirty="0"/>
              <a:t>Contactez directement l’administrateur pour lui signaler, si possible en joignant le lien du contenu concerné à votre message. Attention, « Signaler une erreur » situé en bas à droite de toutes les pages est destiné aux problèmes techniques comme l’expliquent les détails dans « A propos / Signaler un problème ».</a:t>
            </a:r>
          </a:p>
        </p:txBody>
      </p:sp>
    </p:spTree>
    <p:extLst>
      <p:ext uri="{BB962C8B-B14F-4D97-AF65-F5344CB8AC3E}">
        <p14:creationId xmlns:p14="http://schemas.microsoft.com/office/powerpoint/2010/main" val="3128186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3BC16-1130-14F0-9DC0-AA58875A73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7DA48E-5894-47DB-760B-7450FC5FF74A}"/>
              </a:ext>
            </a:extLst>
          </p:cNvPr>
          <p:cNvSpPr>
            <a:spLocks noGrp="1"/>
          </p:cNvSpPr>
          <p:nvPr>
            <p:ph type="title"/>
          </p:nvPr>
        </p:nvSpPr>
        <p:spPr/>
        <p:txBody>
          <a:bodyPr/>
          <a:lstStyle/>
          <a:p>
            <a:r>
              <a:rPr lang="fr-FR" dirty="0"/>
              <a:t>Merci !</a:t>
            </a:r>
          </a:p>
        </p:txBody>
      </p:sp>
      <p:sp>
        <p:nvSpPr>
          <p:cNvPr id="3" name="Espace réservé du contenu 2">
            <a:extLst>
              <a:ext uri="{FF2B5EF4-FFF2-40B4-BE49-F238E27FC236}">
                <a16:creationId xmlns:a16="http://schemas.microsoft.com/office/drawing/2014/main" id="{8B65E501-E7DA-3893-278B-CBBD35182F47}"/>
              </a:ext>
            </a:extLst>
          </p:cNvPr>
          <p:cNvSpPr>
            <a:spLocks noGrp="1"/>
          </p:cNvSpPr>
          <p:nvPr>
            <p:ph idx="1"/>
          </p:nvPr>
        </p:nvSpPr>
        <p:spPr/>
        <p:txBody>
          <a:bodyPr>
            <a:normAutofit lnSpcReduction="10000"/>
          </a:bodyPr>
          <a:lstStyle/>
          <a:p>
            <a:r>
              <a:rPr lang="fr-FR" b="1" dirty="0"/>
              <a:t>Si vous avez d’autres questions,</a:t>
            </a:r>
            <a:r>
              <a:rPr lang="fr-FR" dirty="0"/>
              <a:t> n’hésitez pas à vous rapprocher de l’administrateur du site afin que des précisions vous soient apportées.</a:t>
            </a:r>
          </a:p>
          <a:p>
            <a:r>
              <a:rPr lang="fr-FR" b="1" dirty="0"/>
              <a:t>Si vous rencontrez un problème </a:t>
            </a:r>
            <a:r>
              <a:rPr lang="fr-FR" b="1" u="sng" dirty="0"/>
              <a:t>technique</a:t>
            </a:r>
            <a:r>
              <a:rPr lang="fr-FR" b="1" dirty="0"/>
              <a:t>, </a:t>
            </a:r>
            <a:r>
              <a:rPr lang="fr-FR" dirty="0"/>
              <a:t>n’hésitez pas à utiliser le lien « Signaler une erreur » présent en bas à droite de toutes les pages du site.</a:t>
            </a:r>
          </a:p>
          <a:p>
            <a:r>
              <a:rPr lang="fr-FR" dirty="0"/>
              <a:t>N’hésitez pas à faire d’éventuels essais en indiquant clairement qu’il s’agit de TESTS dans vos intitulés. Les contenus étant modérés avant publication, l’administrateur du site le verra et pourra vous confirmer que votre essai est réussi sans aller jusqu’à la mise en ligne.</a:t>
            </a:r>
          </a:p>
        </p:txBody>
      </p:sp>
    </p:spTree>
    <p:extLst>
      <p:ext uri="{BB962C8B-B14F-4D97-AF65-F5344CB8AC3E}">
        <p14:creationId xmlns:p14="http://schemas.microsoft.com/office/powerpoint/2010/main" val="63068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5C387-E5E7-BB7B-50E7-62BBEDD408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E8A573-E587-18B9-EE08-38A78CD3EF03}"/>
              </a:ext>
            </a:extLst>
          </p:cNvPr>
          <p:cNvSpPr>
            <a:spLocks noGrp="1"/>
          </p:cNvSpPr>
          <p:nvPr>
            <p:ph type="ctrTitle"/>
          </p:nvPr>
        </p:nvSpPr>
        <p:spPr>
          <a:xfrm>
            <a:off x="1524000" y="1538741"/>
            <a:ext cx="9144000" cy="2387600"/>
          </a:xfrm>
        </p:spPr>
        <p:txBody>
          <a:bodyPr/>
          <a:lstStyle/>
          <a:p>
            <a:r>
              <a:rPr lang="fr-FR" dirty="0"/>
              <a:t>Site de l’ACTAS</a:t>
            </a:r>
          </a:p>
        </p:txBody>
      </p:sp>
      <p:sp>
        <p:nvSpPr>
          <p:cNvPr id="3" name="Sous-titre 2">
            <a:extLst>
              <a:ext uri="{FF2B5EF4-FFF2-40B4-BE49-F238E27FC236}">
                <a16:creationId xmlns:a16="http://schemas.microsoft.com/office/drawing/2014/main" id="{9B3BA0E8-11E8-34FD-DF52-CCA01637DDBE}"/>
              </a:ext>
            </a:extLst>
          </p:cNvPr>
          <p:cNvSpPr>
            <a:spLocks noGrp="1"/>
          </p:cNvSpPr>
          <p:nvPr>
            <p:ph type="subTitle" idx="1"/>
          </p:nvPr>
        </p:nvSpPr>
        <p:spPr>
          <a:xfrm>
            <a:off x="1524000" y="4018416"/>
            <a:ext cx="9144000" cy="1655762"/>
          </a:xfrm>
        </p:spPr>
        <p:txBody>
          <a:bodyPr>
            <a:normAutofit lnSpcReduction="10000"/>
          </a:bodyPr>
          <a:lstStyle/>
          <a:p>
            <a:r>
              <a:rPr lang="fr-FR" dirty="0"/>
              <a:t>Fonctionnalités dédiées aux délégués territoriaux et thématiques</a:t>
            </a:r>
          </a:p>
          <a:p>
            <a:r>
              <a:rPr lang="fr-FR" dirty="0"/>
              <a:t>et aux membres des délégations territoriales et thématiques</a:t>
            </a:r>
          </a:p>
          <a:p>
            <a:endParaRPr lang="fr-FR" dirty="0"/>
          </a:p>
          <a:p>
            <a:r>
              <a:rPr lang="fr-FR"/>
              <a:t>Nicolas Béliard pour l’ACTAS – </a:t>
            </a:r>
            <a:r>
              <a:rPr lang="fr-FR" dirty="0"/>
              <a:t>18 juin 2026</a:t>
            </a:r>
          </a:p>
        </p:txBody>
      </p:sp>
      <p:pic>
        <p:nvPicPr>
          <p:cNvPr id="4" name="Image 3">
            <a:extLst>
              <a:ext uri="{FF2B5EF4-FFF2-40B4-BE49-F238E27FC236}">
                <a16:creationId xmlns:a16="http://schemas.microsoft.com/office/drawing/2014/main" id="{77851B2B-4BAD-6B76-9E23-F2D40775E044}"/>
              </a:ext>
            </a:extLst>
          </p:cNvPr>
          <p:cNvPicPr>
            <a:picLocks noChangeAspect="1"/>
          </p:cNvPicPr>
          <p:nvPr/>
        </p:nvPicPr>
        <p:blipFill>
          <a:blip r:embed="rId2"/>
          <a:stretch>
            <a:fillRect/>
          </a:stretch>
        </p:blipFill>
        <p:spPr>
          <a:xfrm>
            <a:off x="4871194" y="1660745"/>
            <a:ext cx="2449612" cy="878347"/>
          </a:xfrm>
          <a:prstGeom prst="rect">
            <a:avLst/>
          </a:prstGeom>
        </p:spPr>
      </p:pic>
    </p:spTree>
    <p:extLst>
      <p:ext uri="{BB962C8B-B14F-4D97-AF65-F5344CB8AC3E}">
        <p14:creationId xmlns:p14="http://schemas.microsoft.com/office/powerpoint/2010/main" val="373582784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TotalTime>
  <Words>1967</Words>
  <Application>Microsoft Office PowerPoint</Application>
  <PresentationFormat>Grand écran</PresentationFormat>
  <Paragraphs>124</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Aptos</vt:lpstr>
      <vt:lpstr>Aptos Display</vt:lpstr>
      <vt:lpstr>Arial</vt:lpstr>
      <vt:lpstr>Thème Office</vt:lpstr>
      <vt:lpstr>Site de l’ACTAS</vt:lpstr>
      <vt:lpstr>Quelques rappels rapides</vt:lpstr>
      <vt:lpstr>L’espace dédié aux délégations territoriales</vt:lpstr>
      <vt:lpstr>L’exemple d’une délégation</vt:lpstr>
      <vt:lpstr>Proposer un évènement</vt:lpstr>
      <vt:lpstr>Proposer un évènement</vt:lpstr>
      <vt:lpstr>Proposer un évènement (suite)</vt:lpstr>
      <vt:lpstr>Proposer un évènement (fin)</vt:lpstr>
      <vt:lpstr>L’évènement est publié</vt:lpstr>
      <vt:lpstr>Proposer un article d’actualité</vt:lpstr>
      <vt:lpstr>Proposer un article d’actualité</vt:lpstr>
      <vt:lpstr>Proposer un article (suite)</vt:lpstr>
      <vt:lpstr>Proposer un article (fin)</vt:lpstr>
      <vt:lpstr>L’article est publié</vt:lpstr>
      <vt:lpstr>Proposer un fichier</vt:lpstr>
      <vt:lpstr>Proposer un fichier</vt:lpstr>
      <vt:lpstr>Proposer un fichier (suite)</vt:lpstr>
      <vt:lpstr>Proposer un fichier (fin)</vt:lpstr>
      <vt:lpstr>Le fichier est publié</vt:lpstr>
      <vt:lpstr>D’autres possibilités… </vt:lpstr>
      <vt:lpstr>Questions diverses</vt:lpstr>
      <vt:lpstr>Questions diverses (suite)</vt:lpstr>
      <vt:lpstr>Questions diverses (fin)</vt:lpstr>
      <vt:lpstr>Merci !</vt:lpstr>
      <vt:lpstr>Site de l’ACTAS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Nicolas Béliard</dc:creator>
  <cp:lastModifiedBy>Nicolas Béliard</cp:lastModifiedBy>
  <cp:revision>5</cp:revision>
  <dcterms:created xsi:type="dcterms:W3CDTF">2026-06-17T22:23:18Z</dcterms:created>
  <dcterms:modified xsi:type="dcterms:W3CDTF">2026-06-18T05:35:00Z</dcterms:modified>
</cp:coreProperties>
</file>